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74" r:id="rId5"/>
    <p:sldId id="265" r:id="rId6"/>
    <p:sldId id="295" r:id="rId7"/>
    <p:sldId id="316" r:id="rId8"/>
    <p:sldId id="317" r:id="rId9"/>
    <p:sldId id="313" r:id="rId10"/>
    <p:sldId id="314" r:id="rId11"/>
    <p:sldId id="315" r:id="rId12"/>
    <p:sldId id="268" r:id="rId13"/>
    <p:sldId id="305" r:id="rId14"/>
    <p:sldId id="284" r:id="rId15"/>
    <p:sldId id="329" r:id="rId16"/>
    <p:sldId id="321" r:id="rId17"/>
    <p:sldId id="322" r:id="rId18"/>
    <p:sldId id="323" r:id="rId19"/>
    <p:sldId id="324" r:id="rId20"/>
    <p:sldId id="325" r:id="rId21"/>
    <p:sldId id="326" r:id="rId22"/>
    <p:sldId id="327" r:id="rId23"/>
    <p:sldId id="328" r:id="rId24"/>
    <p:sldId id="310" r:id="rId25"/>
    <p:sldId id="319" r:id="rId26"/>
    <p:sldId id="320" r:id="rId27"/>
    <p:sldId id="263" r:id="rId28"/>
    <p:sldId id="257" r:id="rId29"/>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k Wainwright" initials="MW" lastIdx="6" clrIdx="0">
    <p:extLst>
      <p:ext uri="{19B8F6BF-5375-455C-9EA6-DF929625EA0E}">
        <p15:presenceInfo xmlns:p15="http://schemas.microsoft.com/office/powerpoint/2012/main" userId="S-1-5-21-2110201027-998054544-774919444-68374" providerId="AD"/>
      </p:ext>
    </p:extLst>
  </p:cmAuthor>
  <p:cmAuthor id="2" name="Matthew Hartley" initials="MH" lastIdx="3" clrIdx="1">
    <p:extLst>
      <p:ext uri="{19B8F6BF-5375-455C-9EA6-DF929625EA0E}">
        <p15:presenceInfo xmlns:p15="http://schemas.microsoft.com/office/powerpoint/2012/main" userId="S::matthew.hartley@mainroads.wa.gov.au::1b525bdd-b688-49c5-be22-e37e57a6c4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315"/>
    <a:srgbClr val="054E60"/>
    <a:srgbClr val="1E2F13"/>
    <a:srgbClr val="74BF56"/>
    <a:srgbClr val="64A7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1779" autoAdjust="0"/>
  </p:normalViewPr>
  <p:slideViewPr>
    <p:cSldViewPr snapToGrid="0">
      <p:cViewPr varScale="1">
        <p:scale>
          <a:sx n="100" d="100"/>
          <a:sy n="100" d="100"/>
        </p:scale>
        <p:origin x="876" y="84"/>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78" d="100"/>
          <a:sy n="78" d="100"/>
        </p:scale>
        <p:origin x="333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786" cy="498693"/>
          </a:xfrm>
          <a:prstGeom prst="rect">
            <a:avLst/>
          </a:prstGeom>
        </p:spPr>
        <p:txBody>
          <a:bodyPr vert="horz" lIns="95690" tIns="47845" rIns="95690" bIns="47845" rtlCol="0"/>
          <a:lstStyle>
            <a:lvl1pPr algn="l">
              <a:defRPr sz="1300"/>
            </a:lvl1pPr>
          </a:lstStyle>
          <a:p>
            <a:endParaRPr lang="en-AU" dirty="0"/>
          </a:p>
        </p:txBody>
      </p:sp>
      <p:sp>
        <p:nvSpPr>
          <p:cNvPr id="3" name="Date Placeholder 2"/>
          <p:cNvSpPr>
            <a:spLocks noGrp="1"/>
          </p:cNvSpPr>
          <p:nvPr>
            <p:ph type="dt" sz="quarter" idx="1"/>
          </p:nvPr>
        </p:nvSpPr>
        <p:spPr>
          <a:xfrm>
            <a:off x="3855839" y="0"/>
            <a:ext cx="2949786" cy="498693"/>
          </a:xfrm>
          <a:prstGeom prst="rect">
            <a:avLst/>
          </a:prstGeom>
        </p:spPr>
        <p:txBody>
          <a:bodyPr vert="horz" lIns="95690" tIns="47845" rIns="95690" bIns="47845" rtlCol="0"/>
          <a:lstStyle>
            <a:lvl1pPr algn="r">
              <a:defRPr sz="1300"/>
            </a:lvl1pPr>
          </a:lstStyle>
          <a:p>
            <a:fld id="{B851B196-2940-4224-A073-7AAAB80DEC05}" type="datetimeFigureOut">
              <a:rPr lang="en-AU" smtClean="0"/>
              <a:t>21/04/2023</a:t>
            </a:fld>
            <a:endParaRPr lang="en-AU" dirty="0"/>
          </a:p>
        </p:txBody>
      </p:sp>
      <p:sp>
        <p:nvSpPr>
          <p:cNvPr id="4" name="Footer Placeholder 3"/>
          <p:cNvSpPr>
            <a:spLocks noGrp="1"/>
          </p:cNvSpPr>
          <p:nvPr>
            <p:ph type="ftr" sz="quarter" idx="2"/>
          </p:nvPr>
        </p:nvSpPr>
        <p:spPr>
          <a:xfrm>
            <a:off x="1" y="9440647"/>
            <a:ext cx="2949786" cy="498692"/>
          </a:xfrm>
          <a:prstGeom prst="rect">
            <a:avLst/>
          </a:prstGeom>
        </p:spPr>
        <p:txBody>
          <a:bodyPr vert="horz" lIns="95690" tIns="47845" rIns="95690" bIns="47845" rtlCol="0" anchor="b"/>
          <a:lstStyle>
            <a:lvl1pPr algn="l">
              <a:defRPr sz="1300"/>
            </a:lvl1pPr>
          </a:lstStyle>
          <a:p>
            <a:endParaRPr lang="en-AU" dirty="0"/>
          </a:p>
        </p:txBody>
      </p:sp>
      <p:sp>
        <p:nvSpPr>
          <p:cNvPr id="5" name="Slide Number Placeholder 4"/>
          <p:cNvSpPr>
            <a:spLocks noGrp="1"/>
          </p:cNvSpPr>
          <p:nvPr>
            <p:ph type="sldNum" sz="quarter" idx="3"/>
          </p:nvPr>
        </p:nvSpPr>
        <p:spPr>
          <a:xfrm>
            <a:off x="3855839" y="9440647"/>
            <a:ext cx="2949786" cy="498692"/>
          </a:xfrm>
          <a:prstGeom prst="rect">
            <a:avLst/>
          </a:prstGeom>
        </p:spPr>
        <p:txBody>
          <a:bodyPr vert="horz" lIns="95690" tIns="47845" rIns="95690" bIns="47845" rtlCol="0" anchor="b"/>
          <a:lstStyle>
            <a:lvl1pPr algn="r">
              <a:defRPr sz="1300"/>
            </a:lvl1pPr>
          </a:lstStyle>
          <a:p>
            <a:fld id="{767EF965-6BAE-42EB-9832-6F313BACFC94}" type="slidenum">
              <a:rPr lang="en-AU" smtClean="0"/>
              <a:t>‹#›</a:t>
            </a:fld>
            <a:endParaRPr lang="en-AU" dirty="0"/>
          </a:p>
        </p:txBody>
      </p:sp>
    </p:spTree>
    <p:extLst>
      <p:ext uri="{BB962C8B-B14F-4D97-AF65-F5344CB8AC3E}">
        <p14:creationId xmlns:p14="http://schemas.microsoft.com/office/powerpoint/2010/main" val="2089097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786" cy="498693"/>
          </a:xfrm>
          <a:prstGeom prst="rect">
            <a:avLst/>
          </a:prstGeom>
        </p:spPr>
        <p:txBody>
          <a:bodyPr vert="horz" lIns="95690" tIns="47845" rIns="95690" bIns="47845" rtlCol="0"/>
          <a:lstStyle>
            <a:lvl1pPr algn="l">
              <a:defRPr sz="1300"/>
            </a:lvl1pPr>
          </a:lstStyle>
          <a:p>
            <a:endParaRPr lang="en-AU" dirty="0"/>
          </a:p>
        </p:txBody>
      </p:sp>
      <p:sp>
        <p:nvSpPr>
          <p:cNvPr id="3" name="Date Placeholder 2"/>
          <p:cNvSpPr>
            <a:spLocks noGrp="1"/>
          </p:cNvSpPr>
          <p:nvPr>
            <p:ph type="dt" idx="1"/>
          </p:nvPr>
        </p:nvSpPr>
        <p:spPr>
          <a:xfrm>
            <a:off x="3855839" y="0"/>
            <a:ext cx="2949786" cy="498693"/>
          </a:xfrm>
          <a:prstGeom prst="rect">
            <a:avLst/>
          </a:prstGeom>
        </p:spPr>
        <p:txBody>
          <a:bodyPr vert="horz" lIns="95690" tIns="47845" rIns="95690" bIns="47845" rtlCol="0"/>
          <a:lstStyle>
            <a:lvl1pPr algn="r">
              <a:defRPr sz="1300"/>
            </a:lvl1pPr>
          </a:lstStyle>
          <a:p>
            <a:fld id="{85F3A376-3C9A-4568-96A5-357F599C2D44}" type="datetimeFigureOut">
              <a:rPr lang="en-AU" smtClean="0"/>
              <a:t>21/04/2023</a:t>
            </a:fld>
            <a:endParaRPr lang="en-AU" dirty="0"/>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5690" tIns="47845" rIns="95690" bIns="47845" rtlCol="0" anchor="ctr"/>
          <a:lstStyle/>
          <a:p>
            <a:endParaRPr lang="en-AU" dirty="0"/>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5690" tIns="47845" rIns="95690" bIns="4784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40647"/>
            <a:ext cx="2949786" cy="498692"/>
          </a:xfrm>
          <a:prstGeom prst="rect">
            <a:avLst/>
          </a:prstGeom>
        </p:spPr>
        <p:txBody>
          <a:bodyPr vert="horz" lIns="95690" tIns="47845" rIns="95690" bIns="47845" rtlCol="0" anchor="b"/>
          <a:lstStyle>
            <a:lvl1pPr algn="l">
              <a:defRPr sz="1300"/>
            </a:lvl1pPr>
          </a:lstStyle>
          <a:p>
            <a:endParaRPr lang="en-AU" dirty="0"/>
          </a:p>
        </p:txBody>
      </p:sp>
      <p:sp>
        <p:nvSpPr>
          <p:cNvPr id="7" name="Slide Number Placeholder 6"/>
          <p:cNvSpPr>
            <a:spLocks noGrp="1"/>
          </p:cNvSpPr>
          <p:nvPr>
            <p:ph type="sldNum" sz="quarter" idx="5"/>
          </p:nvPr>
        </p:nvSpPr>
        <p:spPr>
          <a:xfrm>
            <a:off x="3855839" y="9440647"/>
            <a:ext cx="2949786" cy="498692"/>
          </a:xfrm>
          <a:prstGeom prst="rect">
            <a:avLst/>
          </a:prstGeom>
        </p:spPr>
        <p:txBody>
          <a:bodyPr vert="horz" lIns="95690" tIns="47845" rIns="95690" bIns="47845" rtlCol="0" anchor="b"/>
          <a:lstStyle>
            <a:lvl1pPr algn="r">
              <a:defRPr sz="1300"/>
            </a:lvl1pPr>
          </a:lstStyle>
          <a:p>
            <a:fld id="{806F3031-C704-45E0-A9D5-BD0C2AC20B47}" type="slidenum">
              <a:rPr lang="en-AU" smtClean="0"/>
              <a:t>‹#›</a:t>
            </a:fld>
            <a:endParaRPr lang="en-AU" dirty="0"/>
          </a:p>
        </p:txBody>
      </p:sp>
    </p:spTree>
    <p:extLst>
      <p:ext uri="{BB962C8B-B14F-4D97-AF65-F5344CB8AC3E}">
        <p14:creationId xmlns:p14="http://schemas.microsoft.com/office/powerpoint/2010/main" val="448464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06F3031-C704-45E0-A9D5-BD0C2AC20B47}" type="slidenum">
              <a:rPr lang="en-AU" smtClean="0"/>
              <a:t>2</a:t>
            </a:fld>
            <a:endParaRPr lang="en-AU" dirty="0"/>
          </a:p>
        </p:txBody>
      </p:sp>
    </p:spTree>
    <p:extLst>
      <p:ext uri="{BB962C8B-B14F-4D97-AF65-F5344CB8AC3E}">
        <p14:creationId xmlns:p14="http://schemas.microsoft.com/office/powerpoint/2010/main" val="1641230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06F3031-C704-45E0-A9D5-BD0C2AC20B47}" type="slidenum">
              <a:rPr lang="en-AU" smtClean="0"/>
              <a:t>20</a:t>
            </a:fld>
            <a:endParaRPr lang="en-AU" dirty="0"/>
          </a:p>
        </p:txBody>
      </p:sp>
    </p:spTree>
    <p:extLst>
      <p:ext uri="{BB962C8B-B14F-4D97-AF65-F5344CB8AC3E}">
        <p14:creationId xmlns:p14="http://schemas.microsoft.com/office/powerpoint/2010/main" val="2319509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06F3031-C704-45E0-A9D5-BD0C2AC20B47}" type="slidenum">
              <a:rPr lang="en-AU" smtClean="0"/>
              <a:t>5</a:t>
            </a:fld>
            <a:endParaRPr lang="en-AU" dirty="0"/>
          </a:p>
        </p:txBody>
      </p:sp>
    </p:spTree>
    <p:extLst>
      <p:ext uri="{BB962C8B-B14F-4D97-AF65-F5344CB8AC3E}">
        <p14:creationId xmlns:p14="http://schemas.microsoft.com/office/powerpoint/2010/main" val="1617900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06F3031-C704-45E0-A9D5-BD0C2AC20B47}" type="slidenum">
              <a:rPr lang="en-AU" smtClean="0"/>
              <a:t>11</a:t>
            </a:fld>
            <a:endParaRPr lang="en-AU" dirty="0"/>
          </a:p>
        </p:txBody>
      </p:sp>
    </p:spTree>
    <p:extLst>
      <p:ext uri="{BB962C8B-B14F-4D97-AF65-F5344CB8AC3E}">
        <p14:creationId xmlns:p14="http://schemas.microsoft.com/office/powerpoint/2010/main" val="2330698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06F3031-C704-45E0-A9D5-BD0C2AC20B47}" type="slidenum">
              <a:rPr lang="en-AU" smtClean="0"/>
              <a:t>12</a:t>
            </a:fld>
            <a:endParaRPr lang="en-AU" dirty="0"/>
          </a:p>
        </p:txBody>
      </p:sp>
    </p:spTree>
    <p:extLst>
      <p:ext uri="{BB962C8B-B14F-4D97-AF65-F5344CB8AC3E}">
        <p14:creationId xmlns:p14="http://schemas.microsoft.com/office/powerpoint/2010/main" val="2735522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06F3031-C704-45E0-A9D5-BD0C2AC20B47}" type="slidenum">
              <a:rPr lang="en-AU" smtClean="0"/>
              <a:t>13</a:t>
            </a:fld>
            <a:endParaRPr lang="en-AU" dirty="0"/>
          </a:p>
        </p:txBody>
      </p:sp>
    </p:spTree>
    <p:extLst>
      <p:ext uri="{BB962C8B-B14F-4D97-AF65-F5344CB8AC3E}">
        <p14:creationId xmlns:p14="http://schemas.microsoft.com/office/powerpoint/2010/main" val="1358630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06F3031-C704-45E0-A9D5-BD0C2AC20B47}" type="slidenum">
              <a:rPr lang="en-AU" smtClean="0"/>
              <a:t>14</a:t>
            </a:fld>
            <a:endParaRPr lang="en-AU" dirty="0"/>
          </a:p>
        </p:txBody>
      </p:sp>
    </p:spTree>
    <p:extLst>
      <p:ext uri="{BB962C8B-B14F-4D97-AF65-F5344CB8AC3E}">
        <p14:creationId xmlns:p14="http://schemas.microsoft.com/office/powerpoint/2010/main" val="198215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06F3031-C704-45E0-A9D5-BD0C2AC20B47}" type="slidenum">
              <a:rPr lang="en-AU" smtClean="0"/>
              <a:t>15</a:t>
            </a:fld>
            <a:endParaRPr lang="en-AU" dirty="0"/>
          </a:p>
        </p:txBody>
      </p:sp>
    </p:spTree>
    <p:extLst>
      <p:ext uri="{BB962C8B-B14F-4D97-AF65-F5344CB8AC3E}">
        <p14:creationId xmlns:p14="http://schemas.microsoft.com/office/powerpoint/2010/main" val="3807782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06F3031-C704-45E0-A9D5-BD0C2AC20B47}" type="slidenum">
              <a:rPr lang="en-AU" smtClean="0"/>
              <a:t>16</a:t>
            </a:fld>
            <a:endParaRPr lang="en-AU" dirty="0"/>
          </a:p>
        </p:txBody>
      </p:sp>
    </p:spTree>
    <p:extLst>
      <p:ext uri="{BB962C8B-B14F-4D97-AF65-F5344CB8AC3E}">
        <p14:creationId xmlns:p14="http://schemas.microsoft.com/office/powerpoint/2010/main" val="866079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06F3031-C704-45E0-A9D5-BD0C2AC20B47}" type="slidenum">
              <a:rPr lang="en-AU" smtClean="0"/>
              <a:t>18</a:t>
            </a:fld>
            <a:endParaRPr lang="en-AU" dirty="0"/>
          </a:p>
        </p:txBody>
      </p:sp>
    </p:spTree>
    <p:extLst>
      <p:ext uri="{BB962C8B-B14F-4D97-AF65-F5344CB8AC3E}">
        <p14:creationId xmlns:p14="http://schemas.microsoft.com/office/powerpoint/2010/main" val="27269235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6137" y="-6137"/>
            <a:ext cx="12071307" cy="6864138"/>
          </a:xfrm>
          <a:prstGeom prst="rect">
            <a:avLst/>
          </a:prstGeom>
        </p:spPr>
      </p:pic>
      <p:sp>
        <p:nvSpPr>
          <p:cNvPr id="12" name="Rectangle 11"/>
          <p:cNvSpPr/>
          <p:nvPr userDrawn="1"/>
        </p:nvSpPr>
        <p:spPr>
          <a:xfrm rot="16200000" flipH="1">
            <a:off x="3692769" y="98477"/>
            <a:ext cx="3066755" cy="10452295"/>
          </a:xfrm>
          <a:prstGeom prst="rect">
            <a:avLst/>
          </a:prstGeom>
          <a:gradFill flip="none" rotWithShape="1">
            <a:gsLst>
              <a:gs pos="48000">
                <a:schemeClr val="tx1">
                  <a:lumMod val="22000"/>
                  <a:alpha val="48000"/>
                </a:schemeClr>
              </a:gs>
              <a:gs pos="93000">
                <a:schemeClr val="bg1">
                  <a:alpha val="0"/>
                  <a:lumMod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ctrTitle" hasCustomPrompt="1"/>
          </p:nvPr>
        </p:nvSpPr>
        <p:spPr>
          <a:xfrm>
            <a:off x="495834" y="0"/>
            <a:ext cx="6812332" cy="5537172"/>
          </a:xfrm>
        </p:spPr>
        <p:txBody>
          <a:bodyPr anchor="b">
            <a:noAutofit/>
          </a:bodyPr>
          <a:lstStyle>
            <a:lvl1pPr algn="l">
              <a:lnSpc>
                <a:spcPct val="90000"/>
              </a:lnSpc>
              <a:defRPr sz="3600" spc="-40" baseline="0">
                <a:solidFill>
                  <a:schemeClr val="bg1"/>
                </a:solidFill>
                <a:latin typeface="Segoe UI Black" panose="020B0A02040204020203" pitchFamily="34" charset="0"/>
                <a:ea typeface="Segoe UI Black" panose="020B0A02040204020203" pitchFamily="34" charset="0"/>
              </a:defRPr>
            </a:lvl1pPr>
          </a:lstStyle>
          <a:p>
            <a:r>
              <a:rPr lang="en-US" dirty="0"/>
              <a:t>Master title style</a:t>
            </a:r>
            <a:endParaRPr lang="en-AU" dirty="0"/>
          </a:p>
        </p:txBody>
      </p:sp>
      <p:sp>
        <p:nvSpPr>
          <p:cNvPr id="3" name="Subtitle 2"/>
          <p:cNvSpPr>
            <a:spLocks noGrp="1"/>
          </p:cNvSpPr>
          <p:nvPr>
            <p:ph type="subTitle" idx="1"/>
          </p:nvPr>
        </p:nvSpPr>
        <p:spPr>
          <a:xfrm>
            <a:off x="495834" y="5631857"/>
            <a:ext cx="6812332" cy="812132"/>
          </a:xfrm>
        </p:spPr>
        <p:txBody>
          <a:bodyPr>
            <a:normAutofit/>
          </a:bodyPr>
          <a:lstStyle>
            <a:lvl1pPr marL="0" indent="0" algn="l">
              <a:buNone/>
              <a:defRPr sz="2000">
                <a:solidFill>
                  <a:schemeClr val="bg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t="4795" r="1147"/>
          <a:stretch/>
        </p:blipFill>
        <p:spPr>
          <a:xfrm>
            <a:off x="7333285" y="-42333"/>
            <a:ext cx="4858715" cy="6900334"/>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7831" y="534012"/>
            <a:ext cx="2029618" cy="612836"/>
          </a:xfrm>
          <a:prstGeom prst="rect">
            <a:avLst/>
          </a:prstGeom>
        </p:spPr>
      </p:pic>
    </p:spTree>
    <p:extLst>
      <p:ext uri="{BB962C8B-B14F-4D97-AF65-F5344CB8AC3E}">
        <p14:creationId xmlns:p14="http://schemas.microsoft.com/office/powerpoint/2010/main" val="615047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1 column tex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3809" y="-14068"/>
            <a:ext cx="11644217" cy="837578"/>
          </a:xfrm>
          <a:prstGeom prst="rect">
            <a:avLst/>
          </a:prstGeom>
        </p:spPr>
      </p:pic>
      <p:sp>
        <p:nvSpPr>
          <p:cNvPr id="2" name="Title 1"/>
          <p:cNvSpPr>
            <a:spLocks noGrp="1"/>
          </p:cNvSpPr>
          <p:nvPr>
            <p:ph type="title"/>
          </p:nvPr>
        </p:nvSpPr>
        <p:spPr>
          <a:xfrm>
            <a:off x="1295519" y="1809750"/>
            <a:ext cx="4786934" cy="1181643"/>
          </a:xfrm>
        </p:spPr>
        <p:txBody>
          <a:bodyPr>
            <a:normAutofit/>
          </a:bodyPr>
          <a:lstStyle>
            <a:lvl1pPr>
              <a:defRPr sz="3200">
                <a:solidFill>
                  <a:srgbClr val="054E60"/>
                </a:solidFill>
                <a:latin typeface="Segoe UI Black" panose="020B0A02040204020203" pitchFamily="34" charset="0"/>
                <a:ea typeface="Segoe UI Black" panose="020B0A02040204020203" pitchFamily="34" charset="0"/>
              </a:defRPr>
            </a:lvl1pPr>
          </a:lstStyle>
          <a:p>
            <a:r>
              <a:rPr lang="en-US"/>
              <a:t>Click to edit Master title style</a:t>
            </a:r>
            <a:endParaRPr lang="en-AU" dirty="0"/>
          </a:p>
        </p:txBody>
      </p:sp>
      <p:sp>
        <p:nvSpPr>
          <p:cNvPr id="11" name="Footer Placeholder 4"/>
          <p:cNvSpPr txBox="1">
            <a:spLocks/>
          </p:cNvSpPr>
          <p:nvPr userDrawn="1"/>
        </p:nvSpPr>
        <p:spPr>
          <a:xfrm>
            <a:off x="1295519" y="0"/>
            <a:ext cx="4426253" cy="951999"/>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1"/>
                </a:solidFill>
              </a:rPr>
              <a:t>MAIN ROADS WESTERN AUSTRALIA</a:t>
            </a:r>
          </a:p>
        </p:txBody>
      </p:sp>
      <p:sp>
        <p:nvSpPr>
          <p:cNvPr id="12" name="Slide Number Placeholder 5"/>
          <p:cNvSpPr txBox="1">
            <a:spLocks/>
          </p:cNvSpPr>
          <p:nvPr userDrawn="1"/>
        </p:nvSpPr>
        <p:spPr>
          <a:xfrm>
            <a:off x="0" y="313755"/>
            <a:ext cx="731520" cy="365125"/>
          </a:xfrm>
          <a:prstGeom prst="rect">
            <a:avLst/>
          </a:prstGeom>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Segoe UI Black" panose="020B0A02040204020203" pitchFamily="34" charset="0"/>
                <a:ea typeface="Segoe UI Black" panose="020B0A02040204020203"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dirty="0"/>
          </a:p>
        </p:txBody>
      </p:sp>
      <p:sp>
        <p:nvSpPr>
          <p:cNvPr id="9" name="Content Placeholder 2"/>
          <p:cNvSpPr>
            <a:spLocks noGrp="1"/>
          </p:cNvSpPr>
          <p:nvPr>
            <p:ph idx="1"/>
          </p:nvPr>
        </p:nvSpPr>
        <p:spPr>
          <a:xfrm>
            <a:off x="1295520" y="3188263"/>
            <a:ext cx="10058280" cy="3341230"/>
          </a:xfrm>
        </p:spPr>
        <p:txBody>
          <a:bodyPr>
            <a:normAutofit/>
          </a:bodyPr>
          <a:lstStyle>
            <a:lvl1pPr>
              <a:buClr>
                <a:srgbClr val="054E60"/>
              </a:buClr>
              <a:defRPr sz="2000">
                <a:latin typeface="Segoe UI" panose="020B0502040204020203" pitchFamily="34" charset="0"/>
                <a:cs typeface="Segoe UI" panose="020B0502040204020203" pitchFamily="34" charset="0"/>
              </a:defRPr>
            </a:lvl1pPr>
            <a:lvl2pPr>
              <a:buClr>
                <a:srgbClr val="054E60"/>
              </a:buClr>
              <a:defRPr sz="2000">
                <a:latin typeface="Segoe UI" panose="020B0502040204020203" pitchFamily="34" charset="0"/>
                <a:cs typeface="Segoe UI" panose="020B0502040204020203" pitchFamily="34" charset="0"/>
              </a:defRPr>
            </a:lvl2pPr>
            <a:lvl3pPr>
              <a:buClr>
                <a:srgbClr val="054E60"/>
              </a:buClr>
              <a:defRPr sz="2000">
                <a:latin typeface="Segoe UI" panose="020B0502040204020203" pitchFamily="34" charset="0"/>
                <a:cs typeface="Segoe UI" panose="020B0502040204020203" pitchFamily="34" charset="0"/>
              </a:defRPr>
            </a:lvl3pPr>
            <a:lvl4pPr>
              <a:buClr>
                <a:srgbClr val="054E60"/>
              </a:buClr>
              <a:defRPr sz="2000">
                <a:latin typeface="Segoe UI" panose="020B0502040204020203" pitchFamily="34" charset="0"/>
                <a:cs typeface="Segoe UI" panose="020B0502040204020203" pitchFamily="34" charset="0"/>
              </a:defRPr>
            </a:lvl4pPr>
            <a:lvl5pPr>
              <a:buClr>
                <a:srgbClr val="054E60"/>
              </a:buClr>
              <a:defRPr sz="2000">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7093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umn text and pictur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3809" y="-14068"/>
            <a:ext cx="11644217" cy="837578"/>
          </a:xfrm>
          <a:prstGeom prst="rect">
            <a:avLst/>
          </a:prstGeom>
        </p:spPr>
      </p:pic>
      <p:sp>
        <p:nvSpPr>
          <p:cNvPr id="3" name="Picture Placeholder 2"/>
          <p:cNvSpPr>
            <a:spLocks noGrp="1"/>
          </p:cNvSpPr>
          <p:nvPr>
            <p:ph type="pic" idx="1"/>
          </p:nvPr>
        </p:nvSpPr>
        <p:spPr>
          <a:xfrm>
            <a:off x="6549813" y="823511"/>
            <a:ext cx="5933440" cy="603449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10" name="Slide Number Placeholder 5"/>
          <p:cNvSpPr txBox="1">
            <a:spLocks/>
          </p:cNvSpPr>
          <p:nvPr userDrawn="1"/>
        </p:nvSpPr>
        <p:spPr>
          <a:xfrm>
            <a:off x="0" y="313755"/>
            <a:ext cx="731520" cy="365125"/>
          </a:xfrm>
          <a:prstGeom prst="rect">
            <a:avLst/>
          </a:prstGeom>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Segoe UI Black" panose="020B0A02040204020203" pitchFamily="34" charset="0"/>
                <a:ea typeface="Segoe UI Black" panose="020B0A02040204020203"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CCA32F-EAB4-4D27-A12E-818B2BF45ABC}" type="slidenum">
              <a:rPr lang="en-AU" smtClean="0"/>
              <a:pPr/>
              <a:t>‹#›</a:t>
            </a:fld>
            <a:endParaRPr lang="en-AU" dirty="0"/>
          </a:p>
        </p:txBody>
      </p:sp>
      <p:sp>
        <p:nvSpPr>
          <p:cNvPr id="11" name="Content Placeholder 2"/>
          <p:cNvSpPr>
            <a:spLocks noGrp="1"/>
          </p:cNvSpPr>
          <p:nvPr>
            <p:ph sz="half" idx="10"/>
          </p:nvPr>
        </p:nvSpPr>
        <p:spPr>
          <a:xfrm>
            <a:off x="1295520" y="3318932"/>
            <a:ext cx="4800480" cy="2858029"/>
          </a:xfrm>
        </p:spPr>
        <p:txBody>
          <a:bodyPr>
            <a:normAutofit/>
          </a:bodyPr>
          <a:lstStyle>
            <a:lvl1pPr>
              <a:buClr>
                <a:srgbClr val="054E60"/>
              </a:buClr>
              <a:defRPr sz="2000">
                <a:latin typeface="Segoe UI" panose="020B0502040204020203" pitchFamily="34" charset="0"/>
                <a:cs typeface="Segoe UI" panose="020B0502040204020203" pitchFamily="34" charset="0"/>
              </a:defRPr>
            </a:lvl1pPr>
            <a:lvl2pPr>
              <a:buClr>
                <a:srgbClr val="054E60"/>
              </a:buClr>
              <a:defRPr sz="2000">
                <a:latin typeface="Segoe UI" panose="020B0502040204020203" pitchFamily="34" charset="0"/>
                <a:cs typeface="Segoe UI" panose="020B0502040204020203" pitchFamily="34" charset="0"/>
              </a:defRPr>
            </a:lvl2pPr>
            <a:lvl3pPr>
              <a:buClr>
                <a:srgbClr val="054E60"/>
              </a:buClr>
              <a:defRPr sz="2000">
                <a:latin typeface="Segoe UI" panose="020B0502040204020203" pitchFamily="34" charset="0"/>
                <a:cs typeface="Segoe UI" panose="020B0502040204020203" pitchFamily="34" charset="0"/>
              </a:defRPr>
            </a:lvl3pPr>
            <a:lvl4pPr>
              <a:buClr>
                <a:srgbClr val="054E60"/>
              </a:buClr>
              <a:defRPr sz="2000">
                <a:latin typeface="Segoe UI" panose="020B0502040204020203" pitchFamily="34" charset="0"/>
                <a:cs typeface="Segoe UI" panose="020B0502040204020203" pitchFamily="34" charset="0"/>
              </a:defRPr>
            </a:lvl4pPr>
            <a:lvl5pPr>
              <a:buClr>
                <a:srgbClr val="054E60"/>
              </a:buClr>
              <a:defRPr sz="2000">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itle 1"/>
          <p:cNvSpPr>
            <a:spLocks noGrp="1"/>
          </p:cNvSpPr>
          <p:nvPr>
            <p:ph type="title"/>
          </p:nvPr>
        </p:nvSpPr>
        <p:spPr>
          <a:xfrm>
            <a:off x="1295519" y="1809750"/>
            <a:ext cx="4800481" cy="1181643"/>
          </a:xfrm>
        </p:spPr>
        <p:txBody>
          <a:bodyPr>
            <a:normAutofit/>
          </a:bodyPr>
          <a:lstStyle>
            <a:lvl1pPr>
              <a:defRPr sz="3200">
                <a:solidFill>
                  <a:srgbClr val="054E60"/>
                </a:solidFill>
                <a:latin typeface="Segoe UI Black" panose="020B0A02040204020203" pitchFamily="34" charset="0"/>
                <a:ea typeface="Segoe UI Black" panose="020B0A02040204020203" pitchFamily="34" charset="0"/>
              </a:defRPr>
            </a:lvl1pPr>
          </a:lstStyle>
          <a:p>
            <a:r>
              <a:rPr lang="en-US"/>
              <a:t>Click to edit Master title style</a:t>
            </a:r>
            <a:endParaRPr lang="en-AU" dirty="0"/>
          </a:p>
        </p:txBody>
      </p:sp>
      <p:sp>
        <p:nvSpPr>
          <p:cNvPr id="15" name="Footer Placeholder 4"/>
          <p:cNvSpPr txBox="1">
            <a:spLocks/>
          </p:cNvSpPr>
          <p:nvPr userDrawn="1"/>
        </p:nvSpPr>
        <p:spPr>
          <a:xfrm>
            <a:off x="1295519" y="0"/>
            <a:ext cx="4426253" cy="951999"/>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1"/>
                </a:solidFill>
              </a:rPr>
              <a:t>MAIN ROADS WESTERN AUSTRALIA</a:t>
            </a:r>
          </a:p>
        </p:txBody>
      </p:sp>
    </p:spTree>
    <p:extLst>
      <p:ext uri="{BB962C8B-B14F-4D97-AF65-F5344CB8AC3E}">
        <p14:creationId xmlns:p14="http://schemas.microsoft.com/office/powerpoint/2010/main" val="2908721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and full page photo">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3809" y="-14068"/>
            <a:ext cx="11644217" cy="837578"/>
          </a:xfrm>
          <a:prstGeom prst="rect">
            <a:avLst/>
          </a:prstGeom>
        </p:spPr>
      </p:pic>
      <p:sp>
        <p:nvSpPr>
          <p:cNvPr id="4" name="Picture Placeholder 2"/>
          <p:cNvSpPr>
            <a:spLocks noGrp="1"/>
          </p:cNvSpPr>
          <p:nvPr>
            <p:ph type="pic" idx="1"/>
          </p:nvPr>
        </p:nvSpPr>
        <p:spPr>
          <a:xfrm>
            <a:off x="0" y="823511"/>
            <a:ext cx="12483253" cy="603449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2" name="Title 1"/>
          <p:cNvSpPr>
            <a:spLocks noGrp="1"/>
          </p:cNvSpPr>
          <p:nvPr>
            <p:ph type="title"/>
          </p:nvPr>
        </p:nvSpPr>
        <p:spPr/>
        <p:txBody>
          <a:bodyPr/>
          <a:lstStyle>
            <a:lvl1pPr>
              <a:defRPr>
                <a:solidFill>
                  <a:srgbClr val="054E60"/>
                </a:solidFill>
              </a:defRPr>
            </a:lvl1pPr>
          </a:lstStyle>
          <a:p>
            <a:r>
              <a:rPr lang="en-US"/>
              <a:t>Click to edit Master title style</a:t>
            </a:r>
            <a:endParaRPr lang="en-AU" dirty="0"/>
          </a:p>
        </p:txBody>
      </p:sp>
      <p:sp>
        <p:nvSpPr>
          <p:cNvPr id="6" name="Content Placeholder 2"/>
          <p:cNvSpPr>
            <a:spLocks noGrp="1"/>
          </p:cNvSpPr>
          <p:nvPr>
            <p:ph sz="half" idx="11"/>
          </p:nvPr>
        </p:nvSpPr>
        <p:spPr>
          <a:xfrm>
            <a:off x="1295520" y="3318932"/>
            <a:ext cx="4265387" cy="2858029"/>
          </a:xfrm>
        </p:spPr>
        <p:txBody>
          <a:bodyPr>
            <a:normAutofit/>
          </a:bodyPr>
          <a:lstStyle>
            <a:lvl1pPr>
              <a:defRPr sz="2000">
                <a:latin typeface="Segoe UI" panose="020B0502040204020203" pitchFamily="34" charset="0"/>
                <a:cs typeface="Segoe UI" panose="020B0502040204020203" pitchFamily="34" charset="0"/>
              </a:defRPr>
            </a:lvl1pPr>
            <a:lvl2pPr>
              <a:defRPr sz="2000">
                <a:latin typeface="Segoe UI" panose="020B0502040204020203" pitchFamily="34" charset="0"/>
                <a:cs typeface="Segoe UI" panose="020B0502040204020203" pitchFamily="34" charset="0"/>
              </a:defRPr>
            </a:lvl2pPr>
            <a:lvl3pPr>
              <a:defRPr sz="20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Footer Placeholder 4"/>
          <p:cNvSpPr txBox="1">
            <a:spLocks/>
          </p:cNvSpPr>
          <p:nvPr userDrawn="1"/>
        </p:nvSpPr>
        <p:spPr>
          <a:xfrm>
            <a:off x="1295519" y="0"/>
            <a:ext cx="4426253" cy="951999"/>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1"/>
                </a:solidFill>
              </a:rPr>
              <a:t>MAIN ROADS WESTERN AUSTRALIA</a:t>
            </a:r>
          </a:p>
        </p:txBody>
      </p:sp>
    </p:spTree>
    <p:extLst>
      <p:ext uri="{BB962C8B-B14F-4D97-AF65-F5344CB8AC3E}">
        <p14:creationId xmlns:p14="http://schemas.microsoft.com/office/powerpoint/2010/main" val="218882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3809" y="-14068"/>
            <a:ext cx="11644217" cy="837578"/>
          </a:xfrm>
          <a:prstGeom prst="rect">
            <a:avLst/>
          </a:prstGeom>
        </p:spPr>
      </p:pic>
      <p:sp>
        <p:nvSpPr>
          <p:cNvPr id="3" name="Content Placeholder 2"/>
          <p:cNvSpPr>
            <a:spLocks noGrp="1"/>
          </p:cNvSpPr>
          <p:nvPr>
            <p:ph sz="half" idx="1" hasCustomPrompt="1"/>
          </p:nvPr>
        </p:nvSpPr>
        <p:spPr>
          <a:xfrm>
            <a:off x="1295520" y="3318932"/>
            <a:ext cx="4800480" cy="2858029"/>
          </a:xfrm>
        </p:spPr>
        <p:txBody>
          <a:bodyPr>
            <a:normAutofit/>
          </a:bodyPr>
          <a:lstStyle>
            <a:lvl1pPr marL="342900" indent="-342900" defTabSz="809625">
              <a:buClr>
                <a:srgbClr val="054E60"/>
              </a:buClr>
              <a:buFont typeface="Arial" panose="020B0604020202020204" pitchFamily="34" charset="0"/>
              <a:buChar char="•"/>
              <a:defRPr sz="2000" b="0">
                <a:latin typeface="Segoe UI" panose="020B0502040204020203" pitchFamily="34" charset="0"/>
                <a:cs typeface="Segoe UI" panose="020B0502040204020203" pitchFamily="34" charset="0"/>
              </a:defRPr>
            </a:lvl1pPr>
            <a:lvl2pPr marL="622300" indent="-266700" defTabSz="809625">
              <a:buClr>
                <a:srgbClr val="054E60"/>
              </a:buClr>
              <a:buFont typeface="Segoe UI" panose="020B0502040204020203" pitchFamily="34" charset="0"/>
              <a:buChar char="-"/>
              <a:defRPr sz="2000">
                <a:latin typeface="Segoe UI" panose="020B0502040204020203" pitchFamily="34" charset="0"/>
                <a:cs typeface="Segoe UI" panose="020B0502040204020203" pitchFamily="34" charset="0"/>
              </a:defRPr>
            </a:lvl2pPr>
            <a:lvl3pPr marL="0" indent="0" defTabSz="809625">
              <a:buFont typeface="Arial" panose="020B0604020202020204" pitchFamily="34" charset="0"/>
              <a:buNone/>
              <a:defRPr sz="2000">
                <a:latin typeface="Segoe UI" panose="020B0502040204020203" pitchFamily="34" charset="0"/>
                <a:cs typeface="Segoe UI" panose="020B0502040204020203" pitchFamily="34" charset="0"/>
              </a:defRPr>
            </a:lvl3pPr>
            <a:lvl4pPr marL="0" indent="0" defTabSz="809625">
              <a:buFont typeface="Arial" panose="020B0604020202020204" pitchFamily="34" charset="0"/>
              <a:buNone/>
              <a:defRPr sz="2000">
                <a:latin typeface="Segoe UI" panose="020B0502040204020203" pitchFamily="34" charset="0"/>
                <a:cs typeface="Segoe UI" panose="020B0502040204020203" pitchFamily="34" charset="0"/>
              </a:defRPr>
            </a:lvl4pPr>
            <a:lvl5pPr marL="1828800" indent="0">
              <a:buNone/>
              <a:defRPr sz="2000">
                <a:latin typeface="Segoe UI" panose="020B0502040204020203" pitchFamily="34" charset="0"/>
                <a:cs typeface="Segoe UI" panose="020B0502040204020203" pitchFamily="34" charset="0"/>
              </a:defRPr>
            </a:lvl5pPr>
          </a:lstStyle>
          <a:p>
            <a:pPr lvl="0"/>
            <a:r>
              <a:rPr lang="en-US" dirty="0"/>
              <a:t>Two column text</a:t>
            </a:r>
          </a:p>
          <a:p>
            <a:pPr lvl="0"/>
            <a:r>
              <a:rPr lang="en-US" dirty="0"/>
              <a:t>Second level</a:t>
            </a:r>
          </a:p>
          <a:p>
            <a:pPr lvl="1"/>
            <a:r>
              <a:rPr lang="en-US" dirty="0"/>
              <a:t>Third level</a:t>
            </a:r>
          </a:p>
          <a:p>
            <a:pPr lvl="1"/>
            <a:r>
              <a:rPr lang="en-US" dirty="0"/>
              <a:t>Fourth level</a:t>
            </a:r>
          </a:p>
          <a:p>
            <a:pPr lvl="1"/>
            <a:r>
              <a:rPr lang="en-US" dirty="0"/>
              <a:t>Fifth level</a:t>
            </a:r>
            <a:endParaRPr lang="en-AU" dirty="0"/>
          </a:p>
        </p:txBody>
      </p:sp>
      <p:sp>
        <p:nvSpPr>
          <p:cNvPr id="11" name="Title 1"/>
          <p:cNvSpPr>
            <a:spLocks noGrp="1"/>
          </p:cNvSpPr>
          <p:nvPr>
            <p:ph type="title"/>
          </p:nvPr>
        </p:nvSpPr>
        <p:spPr>
          <a:xfrm>
            <a:off x="1295519" y="1809750"/>
            <a:ext cx="4800481" cy="1181643"/>
          </a:xfrm>
        </p:spPr>
        <p:txBody>
          <a:bodyPr>
            <a:normAutofit/>
          </a:bodyPr>
          <a:lstStyle>
            <a:lvl1pPr>
              <a:defRPr sz="3200">
                <a:solidFill>
                  <a:srgbClr val="054E60"/>
                </a:solidFill>
                <a:latin typeface="Segoe UI Black" panose="020B0A02040204020203" pitchFamily="34" charset="0"/>
                <a:ea typeface="Segoe UI Black" panose="020B0A02040204020203" pitchFamily="34" charset="0"/>
              </a:defRPr>
            </a:lvl1pPr>
          </a:lstStyle>
          <a:p>
            <a:r>
              <a:rPr lang="en-US"/>
              <a:t>Click to edit Master title style</a:t>
            </a:r>
            <a:endParaRPr lang="en-AU" dirty="0"/>
          </a:p>
        </p:txBody>
      </p:sp>
      <p:sp>
        <p:nvSpPr>
          <p:cNvPr id="13" name="Slide Number Placeholder 5"/>
          <p:cNvSpPr txBox="1">
            <a:spLocks/>
          </p:cNvSpPr>
          <p:nvPr userDrawn="1"/>
        </p:nvSpPr>
        <p:spPr>
          <a:xfrm>
            <a:off x="0" y="313755"/>
            <a:ext cx="731520" cy="365125"/>
          </a:xfrm>
          <a:prstGeom prst="rect">
            <a:avLst/>
          </a:prstGeom>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Segoe UI Black" panose="020B0A02040204020203" pitchFamily="34" charset="0"/>
                <a:ea typeface="Segoe UI Black" panose="020B0A02040204020203"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CCA32F-EAB4-4D27-A12E-818B2BF45ABC}" type="slidenum">
              <a:rPr lang="en-AU" smtClean="0"/>
              <a:pPr/>
              <a:t>‹#›</a:t>
            </a:fld>
            <a:endParaRPr lang="en-AU" dirty="0"/>
          </a:p>
        </p:txBody>
      </p:sp>
      <p:sp>
        <p:nvSpPr>
          <p:cNvPr id="14" name="Footer Placeholder 4"/>
          <p:cNvSpPr txBox="1">
            <a:spLocks/>
          </p:cNvSpPr>
          <p:nvPr userDrawn="1"/>
        </p:nvSpPr>
        <p:spPr>
          <a:xfrm>
            <a:off x="1295519" y="0"/>
            <a:ext cx="4426253" cy="951999"/>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1"/>
                </a:solidFill>
              </a:rPr>
              <a:t>MAIN ROADS WESTERN AUSTRALIA</a:t>
            </a:r>
          </a:p>
        </p:txBody>
      </p:sp>
      <p:sp>
        <p:nvSpPr>
          <p:cNvPr id="9" name="Content Placeholder 2"/>
          <p:cNvSpPr>
            <a:spLocks noGrp="1"/>
          </p:cNvSpPr>
          <p:nvPr>
            <p:ph sz="half" idx="10" hasCustomPrompt="1"/>
          </p:nvPr>
        </p:nvSpPr>
        <p:spPr>
          <a:xfrm>
            <a:off x="6611987" y="3318932"/>
            <a:ext cx="4800480" cy="2858029"/>
          </a:xfrm>
        </p:spPr>
        <p:txBody>
          <a:bodyPr>
            <a:normAutofit/>
          </a:bodyPr>
          <a:lstStyle>
            <a:lvl1pPr marL="342900" indent="-342900" defTabSz="809625">
              <a:buClr>
                <a:srgbClr val="054E60"/>
              </a:buClr>
              <a:buFont typeface="Arial" panose="020B0604020202020204" pitchFamily="34" charset="0"/>
              <a:buChar char="•"/>
              <a:defRPr sz="2000" b="0">
                <a:latin typeface="Segoe UI" panose="020B0502040204020203" pitchFamily="34" charset="0"/>
                <a:cs typeface="Segoe UI" panose="020B0502040204020203" pitchFamily="34" charset="0"/>
              </a:defRPr>
            </a:lvl1pPr>
            <a:lvl2pPr marL="622300" indent="-266700" defTabSz="809625">
              <a:buClr>
                <a:srgbClr val="054E60"/>
              </a:buClr>
              <a:buFont typeface="Segoe UI" panose="020B0502040204020203" pitchFamily="34" charset="0"/>
              <a:buChar char="-"/>
              <a:defRPr sz="2000">
                <a:latin typeface="Segoe UI" panose="020B0502040204020203" pitchFamily="34" charset="0"/>
                <a:cs typeface="Segoe UI" panose="020B0502040204020203" pitchFamily="34" charset="0"/>
              </a:defRPr>
            </a:lvl2pPr>
            <a:lvl3pPr marL="0" indent="0" defTabSz="809625">
              <a:buFont typeface="Arial" panose="020B0604020202020204" pitchFamily="34" charset="0"/>
              <a:buNone/>
              <a:defRPr sz="2000">
                <a:latin typeface="Segoe UI" panose="020B0502040204020203" pitchFamily="34" charset="0"/>
                <a:cs typeface="Segoe UI" panose="020B0502040204020203" pitchFamily="34" charset="0"/>
              </a:defRPr>
            </a:lvl3pPr>
            <a:lvl4pPr marL="0" indent="0" defTabSz="809625">
              <a:buFont typeface="Arial" panose="020B0604020202020204" pitchFamily="34" charset="0"/>
              <a:buNone/>
              <a:defRPr sz="2000">
                <a:latin typeface="Segoe UI" panose="020B0502040204020203" pitchFamily="34" charset="0"/>
                <a:cs typeface="Segoe UI" panose="020B0502040204020203" pitchFamily="34" charset="0"/>
              </a:defRPr>
            </a:lvl4pPr>
            <a:lvl5pPr marL="1828800" indent="0">
              <a:buNone/>
              <a:defRPr sz="2000">
                <a:latin typeface="Segoe UI" panose="020B0502040204020203" pitchFamily="34" charset="0"/>
                <a:cs typeface="Segoe UI" panose="020B0502040204020203" pitchFamily="34" charset="0"/>
              </a:defRPr>
            </a:lvl5pPr>
          </a:lstStyle>
          <a:p>
            <a:pPr lvl="0"/>
            <a:r>
              <a:rPr lang="en-US" dirty="0"/>
              <a:t>Two column text</a:t>
            </a:r>
          </a:p>
          <a:p>
            <a:pPr lvl="0"/>
            <a:r>
              <a:rPr lang="en-US" dirty="0"/>
              <a:t>Second level</a:t>
            </a:r>
          </a:p>
          <a:p>
            <a:pPr lvl="1"/>
            <a:r>
              <a:rPr lang="en-US" dirty="0"/>
              <a:t>Third level</a:t>
            </a:r>
          </a:p>
          <a:p>
            <a:pPr lvl="1"/>
            <a:r>
              <a:rPr lang="en-US" dirty="0"/>
              <a:t>Fourth level</a:t>
            </a:r>
          </a:p>
          <a:p>
            <a:pPr lvl="1"/>
            <a:r>
              <a:rPr lang="en-US" dirty="0"/>
              <a:t>Fifth level</a:t>
            </a:r>
            <a:endParaRPr lang="en-AU" dirty="0"/>
          </a:p>
        </p:txBody>
      </p:sp>
    </p:spTree>
    <p:extLst>
      <p:ext uri="{BB962C8B-B14F-4D97-AF65-F5344CB8AC3E}">
        <p14:creationId xmlns:p14="http://schemas.microsoft.com/office/powerpoint/2010/main" val="3301738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7" name="Slide Number Placeholder 5"/>
          <p:cNvSpPr txBox="1">
            <a:spLocks/>
          </p:cNvSpPr>
          <p:nvPr userDrawn="1"/>
        </p:nvSpPr>
        <p:spPr>
          <a:xfrm>
            <a:off x="0" y="313755"/>
            <a:ext cx="731520" cy="365125"/>
          </a:xfrm>
          <a:prstGeom prst="rect">
            <a:avLst/>
          </a:prstGeom>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Segoe UI Black" panose="020B0A02040204020203" pitchFamily="34" charset="0"/>
                <a:ea typeface="Segoe UI Black" panose="020B0A02040204020203"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CCA32F-EAB4-4D27-A12E-818B2BF45ABC}" type="slidenum">
              <a:rPr lang="en-AU" smtClean="0"/>
              <a:pPr/>
              <a:t>‹#›</a:t>
            </a:fld>
            <a:endParaRPr lang="en-AU" dirty="0"/>
          </a:p>
        </p:txBody>
      </p:sp>
      <p:sp>
        <p:nvSpPr>
          <p:cNvPr id="9" name="Title 1"/>
          <p:cNvSpPr>
            <a:spLocks noGrp="1"/>
          </p:cNvSpPr>
          <p:nvPr>
            <p:ph type="ctrTitle" hasCustomPrompt="1"/>
          </p:nvPr>
        </p:nvSpPr>
        <p:spPr>
          <a:xfrm>
            <a:off x="2855272" y="2438400"/>
            <a:ext cx="4852737" cy="2262293"/>
          </a:xfrm>
        </p:spPr>
        <p:txBody>
          <a:bodyPr anchor="ctr">
            <a:noAutofit/>
          </a:bodyPr>
          <a:lstStyle>
            <a:lvl1pPr algn="l">
              <a:lnSpc>
                <a:spcPct val="90000"/>
              </a:lnSpc>
              <a:defRPr sz="3600" spc="-40" baseline="0">
                <a:solidFill>
                  <a:schemeClr val="bg1"/>
                </a:solidFill>
                <a:latin typeface="Segoe UI Black" panose="020B0A02040204020203" pitchFamily="34" charset="0"/>
                <a:ea typeface="Segoe UI Black" panose="020B0A02040204020203" pitchFamily="34" charset="0"/>
              </a:defRPr>
            </a:lvl1pPr>
          </a:lstStyle>
          <a:p>
            <a:r>
              <a:rPr lang="en-US" dirty="0"/>
              <a:t>Section header</a:t>
            </a:r>
            <a:br>
              <a:rPr lang="en-US" dirty="0"/>
            </a:br>
            <a:r>
              <a:rPr lang="en-US" dirty="0"/>
              <a:t>Master title style</a:t>
            </a:r>
            <a:endParaRPr lang="en-AU" dirty="0"/>
          </a:p>
        </p:txBody>
      </p:sp>
      <p:sp>
        <p:nvSpPr>
          <p:cNvPr id="11" name="Footer Placeholder 4"/>
          <p:cNvSpPr txBox="1">
            <a:spLocks/>
          </p:cNvSpPr>
          <p:nvPr userDrawn="1"/>
        </p:nvSpPr>
        <p:spPr>
          <a:xfrm>
            <a:off x="1295519" y="0"/>
            <a:ext cx="4426253" cy="951999"/>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1"/>
                </a:solidFill>
              </a:rPr>
              <a:t>MAIN ROADS WESTERN AUSTRALIA</a:t>
            </a:r>
          </a:p>
          <a:p>
            <a:r>
              <a:rPr lang="en-AU" dirty="0">
                <a:solidFill>
                  <a:schemeClr val="bg1"/>
                </a:solidFill>
              </a:rPr>
              <a:t>TITLE</a:t>
            </a:r>
            <a:r>
              <a:rPr lang="en-AU" baseline="0" dirty="0">
                <a:solidFill>
                  <a:schemeClr val="bg1"/>
                </a:solidFill>
              </a:rPr>
              <a:t> HEADING</a:t>
            </a:r>
            <a:endParaRPr lang="en-AU" dirty="0">
              <a:solidFill>
                <a:schemeClr val="bg1"/>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534"/>
            <a:ext cx="12196431" cy="6870986"/>
          </a:xfrm>
          <a:prstGeom prst="rect">
            <a:avLst/>
          </a:prstGeom>
        </p:spPr>
      </p:pic>
    </p:spTree>
    <p:extLst>
      <p:ext uri="{BB962C8B-B14F-4D97-AF65-F5344CB8AC3E}">
        <p14:creationId xmlns:p14="http://schemas.microsoft.com/office/powerpoint/2010/main" val="50583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text with title at top">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3809" y="-14068"/>
            <a:ext cx="11644217" cy="837578"/>
          </a:xfrm>
          <a:prstGeom prst="rect">
            <a:avLst/>
          </a:prstGeom>
        </p:spPr>
      </p:pic>
      <p:sp>
        <p:nvSpPr>
          <p:cNvPr id="2" name="Title 1"/>
          <p:cNvSpPr>
            <a:spLocks noGrp="1"/>
          </p:cNvSpPr>
          <p:nvPr>
            <p:ph type="title"/>
          </p:nvPr>
        </p:nvSpPr>
        <p:spPr>
          <a:xfrm>
            <a:off x="4543865" y="0"/>
            <a:ext cx="6893169" cy="951999"/>
          </a:xfrm>
        </p:spPr>
        <p:txBody>
          <a:bodyPr>
            <a:normAutofit/>
          </a:bodyPr>
          <a:lstStyle>
            <a:lvl1pPr algn="r">
              <a:defRPr sz="2400">
                <a:solidFill>
                  <a:schemeClr val="bg1"/>
                </a:solidFill>
              </a:defRPr>
            </a:lvl1pPr>
          </a:lstStyle>
          <a:p>
            <a:r>
              <a:rPr lang="en-US"/>
              <a:t>Click to edit Master title style</a:t>
            </a:r>
            <a:endParaRPr lang="en-AU" dirty="0"/>
          </a:p>
        </p:txBody>
      </p:sp>
      <p:sp>
        <p:nvSpPr>
          <p:cNvPr id="7" name="Content Placeholder 2"/>
          <p:cNvSpPr>
            <a:spLocks noGrp="1"/>
          </p:cNvSpPr>
          <p:nvPr>
            <p:ph idx="1"/>
          </p:nvPr>
        </p:nvSpPr>
        <p:spPr>
          <a:xfrm>
            <a:off x="1295520" y="1334347"/>
            <a:ext cx="10058280" cy="5195146"/>
          </a:xfrm>
        </p:spPr>
        <p:txBody>
          <a:bodyPr>
            <a:normAutofit/>
          </a:bodyPr>
          <a:lstStyle>
            <a:lvl1pPr>
              <a:buClr>
                <a:srgbClr val="054E60"/>
              </a:buClr>
              <a:defRPr sz="2000">
                <a:latin typeface="Segoe UI" panose="020B0502040204020203" pitchFamily="34" charset="0"/>
                <a:cs typeface="Segoe UI" panose="020B0502040204020203" pitchFamily="34" charset="0"/>
              </a:defRPr>
            </a:lvl1pPr>
            <a:lvl2pPr>
              <a:buClr>
                <a:srgbClr val="054E60"/>
              </a:buClr>
              <a:defRPr sz="2000">
                <a:latin typeface="Segoe UI" panose="020B0502040204020203" pitchFamily="34" charset="0"/>
                <a:cs typeface="Segoe UI" panose="020B0502040204020203" pitchFamily="34" charset="0"/>
              </a:defRPr>
            </a:lvl2pPr>
            <a:lvl3pPr>
              <a:buClr>
                <a:srgbClr val="054E60"/>
              </a:buClr>
              <a:defRPr sz="2000">
                <a:latin typeface="Segoe UI" panose="020B0502040204020203" pitchFamily="34" charset="0"/>
                <a:cs typeface="Segoe UI" panose="020B0502040204020203" pitchFamily="34" charset="0"/>
              </a:defRPr>
            </a:lvl3pPr>
            <a:lvl4pPr>
              <a:buClr>
                <a:srgbClr val="054E60"/>
              </a:buClr>
              <a:defRPr sz="2000">
                <a:latin typeface="Segoe UI" panose="020B0502040204020203" pitchFamily="34" charset="0"/>
                <a:cs typeface="Segoe UI" panose="020B0502040204020203" pitchFamily="34" charset="0"/>
              </a:defRPr>
            </a:lvl4pPr>
            <a:lvl5pPr>
              <a:buClr>
                <a:srgbClr val="054E60"/>
              </a:buClr>
              <a:defRPr sz="2000">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Footer Placeholder 4"/>
          <p:cNvSpPr txBox="1">
            <a:spLocks/>
          </p:cNvSpPr>
          <p:nvPr userDrawn="1"/>
        </p:nvSpPr>
        <p:spPr>
          <a:xfrm>
            <a:off x="1295519" y="0"/>
            <a:ext cx="4426253" cy="951999"/>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1"/>
                </a:solidFill>
              </a:rPr>
              <a:t>MAIN ROADS WESTERN AUSTRALIA</a:t>
            </a:r>
          </a:p>
        </p:txBody>
      </p:sp>
    </p:spTree>
    <p:extLst>
      <p:ext uri="{BB962C8B-B14F-4D97-AF65-F5344CB8AC3E}">
        <p14:creationId xmlns:p14="http://schemas.microsoft.com/office/powerpoint/2010/main" val="1577790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let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3809" y="-14068"/>
            <a:ext cx="11644217" cy="837578"/>
          </a:xfrm>
          <a:prstGeom prst="rect">
            <a:avLst/>
          </a:prstGeom>
        </p:spPr>
      </p:pic>
      <p:sp>
        <p:nvSpPr>
          <p:cNvPr id="5" name="Picture Placeholder 2"/>
          <p:cNvSpPr>
            <a:spLocks noGrp="1"/>
          </p:cNvSpPr>
          <p:nvPr>
            <p:ph type="pic" idx="1" hasCustomPrompt="1"/>
          </p:nvPr>
        </p:nvSpPr>
        <p:spPr>
          <a:xfrm>
            <a:off x="1" y="823511"/>
            <a:ext cx="12192000" cy="6034490"/>
          </a:xfrm>
          <a:solidFill>
            <a:schemeClr val="bg1">
              <a:lumMod val="95000"/>
            </a:schemeClr>
          </a:solidFill>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dirty="0"/>
              <a:t>Full page picture</a:t>
            </a:r>
          </a:p>
        </p:txBody>
      </p:sp>
      <p:sp>
        <p:nvSpPr>
          <p:cNvPr id="2" name="Title 1"/>
          <p:cNvSpPr>
            <a:spLocks noGrp="1"/>
          </p:cNvSpPr>
          <p:nvPr>
            <p:ph type="title"/>
          </p:nvPr>
        </p:nvSpPr>
        <p:spPr/>
        <p:txBody>
          <a:bodyPr/>
          <a:lstStyle>
            <a:lvl1pPr>
              <a:defRPr>
                <a:solidFill>
                  <a:srgbClr val="054E60"/>
                </a:solidFill>
              </a:defRPr>
            </a:lvl1pPr>
          </a:lstStyle>
          <a:p>
            <a:r>
              <a:rPr lang="en-US"/>
              <a:t>Click to edit Master title style</a:t>
            </a:r>
            <a:endParaRPr lang="en-AU" dirty="0"/>
          </a:p>
        </p:txBody>
      </p:sp>
      <p:sp>
        <p:nvSpPr>
          <p:cNvPr id="7" name="Content Placeholder 2"/>
          <p:cNvSpPr>
            <a:spLocks noGrp="1"/>
          </p:cNvSpPr>
          <p:nvPr>
            <p:ph sz="half" idx="11"/>
          </p:nvPr>
        </p:nvSpPr>
        <p:spPr>
          <a:xfrm>
            <a:off x="1295520" y="3318932"/>
            <a:ext cx="4265387" cy="2858029"/>
          </a:xfrm>
        </p:spPr>
        <p:txBody>
          <a:bodyPr>
            <a:normAutofit/>
          </a:bodyPr>
          <a:lstStyle>
            <a:lvl1pPr>
              <a:buClr>
                <a:srgbClr val="054E60"/>
              </a:buClr>
              <a:defRPr sz="2000">
                <a:latin typeface="Segoe UI" panose="020B0502040204020203" pitchFamily="34" charset="0"/>
                <a:cs typeface="Segoe UI" panose="020B0502040204020203" pitchFamily="34" charset="0"/>
              </a:defRPr>
            </a:lvl1pPr>
            <a:lvl2pPr>
              <a:buClr>
                <a:srgbClr val="054E60"/>
              </a:buClr>
              <a:defRPr sz="2000">
                <a:latin typeface="Segoe UI" panose="020B0502040204020203" pitchFamily="34" charset="0"/>
                <a:cs typeface="Segoe UI" panose="020B0502040204020203" pitchFamily="34" charset="0"/>
              </a:defRPr>
            </a:lvl2pPr>
            <a:lvl3pPr>
              <a:buClr>
                <a:srgbClr val="054E60"/>
              </a:buClr>
              <a:defRPr sz="2000">
                <a:latin typeface="Segoe UI" panose="020B0502040204020203" pitchFamily="34" charset="0"/>
                <a:cs typeface="Segoe UI" panose="020B0502040204020203" pitchFamily="34" charset="0"/>
              </a:defRPr>
            </a:lvl3pPr>
            <a:lvl4pPr>
              <a:buClr>
                <a:srgbClr val="054E60"/>
              </a:buClr>
              <a:defRPr sz="2000">
                <a:latin typeface="Segoe UI" panose="020B0502040204020203" pitchFamily="34" charset="0"/>
                <a:cs typeface="Segoe UI" panose="020B0502040204020203" pitchFamily="34" charset="0"/>
              </a:defRPr>
            </a:lvl4pPr>
            <a:lvl5pPr>
              <a:buClr>
                <a:srgbClr val="054E60"/>
              </a:buClr>
              <a:defRPr sz="2000">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Footer Placeholder 4"/>
          <p:cNvSpPr txBox="1">
            <a:spLocks/>
          </p:cNvSpPr>
          <p:nvPr userDrawn="1"/>
        </p:nvSpPr>
        <p:spPr>
          <a:xfrm>
            <a:off x="1295519" y="0"/>
            <a:ext cx="4426253" cy="951999"/>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1"/>
                </a:solidFill>
              </a:rPr>
              <a:t>MAIN ROADS WESTERN AUSTRALIA</a:t>
            </a:r>
          </a:p>
        </p:txBody>
      </p:sp>
    </p:spTree>
    <p:extLst>
      <p:ext uri="{BB962C8B-B14F-4D97-AF65-F5344CB8AC3E}">
        <p14:creationId xmlns:p14="http://schemas.microsoft.com/office/powerpoint/2010/main" val="959250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519" y="1809750"/>
            <a:ext cx="4265388" cy="1363661"/>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1295518" y="3325707"/>
            <a:ext cx="10058281" cy="316314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3"/>
          </p:nvPr>
        </p:nvSpPr>
        <p:spPr>
          <a:xfrm>
            <a:off x="1295518" y="0"/>
            <a:ext cx="4114800" cy="951999"/>
          </a:xfrm>
          <a:prstGeom prst="rect">
            <a:avLst/>
          </a:prstGeom>
        </p:spPr>
        <p:txBody>
          <a:bodyPr vert="horz" lIns="91440" tIns="45720" rIns="91440" bIns="45720" rtlCol="0" anchor="ctr"/>
          <a:lstStyle>
            <a:lvl1pPr algn="l">
              <a:defRPr sz="1000" b="1">
                <a:solidFill>
                  <a:schemeClr val="tx1"/>
                </a:solidFill>
                <a:latin typeface="Segoe UI" panose="020B0502040204020203" pitchFamily="34" charset="0"/>
                <a:cs typeface="Segoe UI" panose="020B0502040204020203" pitchFamily="34" charset="0"/>
              </a:defRPr>
            </a:lvl1pPr>
          </a:lstStyle>
          <a:p>
            <a:r>
              <a:rPr lang="en-AU" dirty="0"/>
              <a:t>MAIN ROADS WESTERN AUSTRALIA</a:t>
            </a:r>
          </a:p>
        </p:txBody>
      </p:sp>
      <p:sp>
        <p:nvSpPr>
          <p:cNvPr id="15" name="Slide Number Placeholder 5"/>
          <p:cNvSpPr txBox="1">
            <a:spLocks/>
          </p:cNvSpPr>
          <p:nvPr userDrawn="1"/>
        </p:nvSpPr>
        <p:spPr>
          <a:xfrm>
            <a:off x="0" y="313755"/>
            <a:ext cx="731520" cy="365125"/>
          </a:xfrm>
          <a:prstGeom prst="rect">
            <a:avLst/>
          </a:prstGeom>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Segoe UI Black" panose="020B0A02040204020203" pitchFamily="34" charset="0"/>
                <a:ea typeface="Segoe UI Black" panose="020B0A02040204020203"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CCA32F-EAB4-4D27-A12E-818B2BF45ABC}" type="slidenum">
              <a:rPr lang="en-AU" smtClean="0"/>
              <a:pPr/>
              <a:t>‹#›</a:t>
            </a:fld>
            <a:endParaRPr lang="en-AU" dirty="0"/>
          </a:p>
        </p:txBody>
      </p:sp>
    </p:spTree>
    <p:extLst>
      <p:ext uri="{BB962C8B-B14F-4D97-AF65-F5344CB8AC3E}">
        <p14:creationId xmlns:p14="http://schemas.microsoft.com/office/powerpoint/2010/main" val="3831816540"/>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57" r:id="rId3"/>
    <p:sldLayoutId id="2147483660" r:id="rId4"/>
    <p:sldLayoutId id="2147483652" r:id="rId5"/>
    <p:sldLayoutId id="2147483655" r:id="rId6"/>
    <p:sldLayoutId id="2147483658" r:id="rId7"/>
    <p:sldLayoutId id="2147483659" r:id="rId8"/>
  </p:sldLayoutIdLst>
  <p:txStyles>
    <p:titleStyle>
      <a:lvl1pPr algn="l" defTabSz="914400" rtl="0" eaLnBrk="1" latinLnBrk="0" hangingPunct="1">
        <a:lnSpc>
          <a:spcPct val="90000"/>
        </a:lnSpc>
        <a:spcBef>
          <a:spcPct val="0"/>
        </a:spcBef>
        <a:buNone/>
        <a:defRPr sz="3200" kern="1200" baseline="0">
          <a:solidFill>
            <a:srgbClr val="054E60"/>
          </a:solidFill>
          <a:latin typeface="Segoe UI Black" panose="020B0A02040204020203" pitchFamily="34" charset="0"/>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Heavy Vehicle Services</a:t>
            </a:r>
            <a:br>
              <a:rPr lang="en-AU" dirty="0"/>
            </a:br>
            <a:r>
              <a:rPr lang="en-AU" dirty="0"/>
              <a:t>Operator’s Information Session – Changes to WAHVA Documentation</a:t>
            </a:r>
          </a:p>
        </p:txBody>
      </p:sp>
      <p:sp>
        <p:nvSpPr>
          <p:cNvPr id="3" name="Subtitle 2"/>
          <p:cNvSpPr>
            <a:spLocks noGrp="1"/>
          </p:cNvSpPr>
          <p:nvPr>
            <p:ph type="subTitle" idx="1"/>
          </p:nvPr>
        </p:nvSpPr>
        <p:spPr/>
        <p:txBody>
          <a:bodyPr/>
          <a:lstStyle/>
          <a:p>
            <a:r>
              <a:rPr lang="en-AU" dirty="0"/>
              <a:t>April 2023</a:t>
            </a:r>
          </a:p>
        </p:txBody>
      </p:sp>
    </p:spTree>
    <p:extLst>
      <p:ext uri="{BB962C8B-B14F-4D97-AF65-F5344CB8AC3E}">
        <p14:creationId xmlns:p14="http://schemas.microsoft.com/office/powerpoint/2010/main" val="4114090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855272" y="2438400"/>
            <a:ext cx="7203128" cy="2262293"/>
          </a:xfrm>
        </p:spPr>
        <p:txBody>
          <a:bodyPr/>
          <a:lstStyle/>
          <a:p>
            <a:r>
              <a:rPr lang="en-AU" sz="5400" dirty="0"/>
              <a:t>Management Systems Standards (Module Standards)</a:t>
            </a:r>
          </a:p>
        </p:txBody>
      </p:sp>
    </p:spTree>
    <p:extLst>
      <p:ext uri="{BB962C8B-B14F-4D97-AF65-F5344CB8AC3E}">
        <p14:creationId xmlns:p14="http://schemas.microsoft.com/office/powerpoint/2010/main" val="1211251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2639" y="712470"/>
            <a:ext cx="9416024" cy="1181643"/>
          </a:xfrm>
        </p:spPr>
        <p:txBody>
          <a:bodyPr/>
          <a:lstStyle/>
          <a:p>
            <a:r>
              <a:rPr lang="en-AU" dirty="0"/>
              <a:t>Management System Standards</a:t>
            </a:r>
          </a:p>
        </p:txBody>
      </p:sp>
      <p:sp>
        <p:nvSpPr>
          <p:cNvPr id="7" name="Content Placeholder 4"/>
          <p:cNvSpPr>
            <a:spLocks noGrp="1"/>
          </p:cNvSpPr>
          <p:nvPr>
            <p:ph idx="1"/>
          </p:nvPr>
        </p:nvSpPr>
        <p:spPr>
          <a:xfrm>
            <a:off x="1040416" y="1692087"/>
            <a:ext cx="10058280" cy="4738530"/>
          </a:xfrm>
        </p:spPr>
        <p:txBody>
          <a:bodyPr>
            <a:normAutofit lnSpcReduction="10000"/>
          </a:bodyPr>
          <a:lstStyle/>
          <a:p>
            <a:pPr marL="0" indent="0">
              <a:buNone/>
            </a:pPr>
            <a:r>
              <a:rPr lang="en-AU" dirty="0">
                <a:sym typeface="Wingdings" panose="05000000000000000000" pitchFamily="2" charset="2"/>
              </a:rPr>
              <a:t>   </a:t>
            </a:r>
            <a:r>
              <a:rPr lang="en-AU" b="1" dirty="0">
                <a:sym typeface="Wingdings" panose="05000000000000000000" pitchFamily="2" charset="2"/>
              </a:rPr>
              <a:t>Additions to Common Terminology</a:t>
            </a:r>
            <a:endParaRPr lang="en-AU" b="1" dirty="0">
              <a:solidFill>
                <a:srgbClr val="203315"/>
              </a:solidFill>
            </a:endParaRPr>
          </a:p>
          <a:p>
            <a:r>
              <a:rPr lang="en-AU" sz="1900" dirty="0"/>
              <a:t>Consultant - Defined by Main Roads Heavy Vehicle Services as an individual or company who provide expert advice and /or services re implementation, design and ongoing support professionally, whether compensated or not, on all matters relating to an Operators WAHVA.</a:t>
            </a:r>
          </a:p>
          <a:p>
            <a:r>
              <a:rPr lang="en-AU" sz="1900" dirty="0"/>
              <a:t>Management Systems - This means the Maintenance Management System, Mass Management System, Load Management System, Fatigue Management System and the Common Standards.</a:t>
            </a:r>
          </a:p>
          <a:p>
            <a:r>
              <a:rPr lang="en-AU" sz="1900" dirty="0"/>
              <a:t>Qualified Person/s (re: vehicle maintenance) - This includes the following people: </a:t>
            </a:r>
          </a:p>
          <a:p>
            <a:pPr lvl="1"/>
            <a:r>
              <a:rPr lang="en-AU" sz="1900" dirty="0"/>
              <a:t>1) Trade qualified in-house mechanics/repairers/workshop employees and any person/s who are working under their supervision; </a:t>
            </a:r>
          </a:p>
          <a:p>
            <a:pPr lvl="1"/>
            <a:r>
              <a:rPr lang="en-AU" sz="1900" dirty="0"/>
              <a:t>2) any person/s who have had at least five years’ experience in the maintenance of heavy vehicles; and </a:t>
            </a:r>
          </a:p>
          <a:p>
            <a:pPr lvl="1"/>
            <a:r>
              <a:rPr lang="en-AU" sz="1900" dirty="0"/>
              <a:t>3) external registered suppliers.</a:t>
            </a:r>
          </a:p>
          <a:p>
            <a:pPr lvl="1"/>
            <a:endParaRPr lang="en-AU" sz="2200" dirty="0"/>
          </a:p>
          <a:p>
            <a:pPr marL="0" indent="0">
              <a:buNone/>
            </a:pPr>
            <a:r>
              <a:rPr lang="en-AU" sz="1800" b="0" i="0" u="none" strike="noStrike" baseline="0" dirty="0">
                <a:solidFill>
                  <a:srgbClr val="000000"/>
                </a:solidFill>
                <a:latin typeface="Arial" panose="020B0604020202020204" pitchFamily="34" charset="0"/>
              </a:rPr>
              <a:t>	</a:t>
            </a:r>
          </a:p>
          <a:p>
            <a:pPr marL="0" indent="0">
              <a:buNone/>
            </a:pPr>
            <a:endParaRPr lang="en-AU" sz="2000" dirty="0"/>
          </a:p>
          <a:p>
            <a:pPr marL="0" indent="0">
              <a:buNone/>
            </a:pPr>
            <a:endParaRPr lang="en-AU" dirty="0"/>
          </a:p>
        </p:txBody>
      </p:sp>
    </p:spTree>
    <p:extLst>
      <p:ext uri="{BB962C8B-B14F-4D97-AF65-F5344CB8AC3E}">
        <p14:creationId xmlns:p14="http://schemas.microsoft.com/office/powerpoint/2010/main" val="1113439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2639" y="712470"/>
            <a:ext cx="9416024" cy="1181643"/>
          </a:xfrm>
        </p:spPr>
        <p:txBody>
          <a:bodyPr/>
          <a:lstStyle/>
          <a:p>
            <a:r>
              <a:rPr lang="en-AU" dirty="0"/>
              <a:t>Management System Standards</a:t>
            </a:r>
          </a:p>
        </p:txBody>
      </p:sp>
      <p:sp>
        <p:nvSpPr>
          <p:cNvPr id="7" name="Content Placeholder 4"/>
          <p:cNvSpPr>
            <a:spLocks noGrp="1"/>
          </p:cNvSpPr>
          <p:nvPr>
            <p:ph idx="1"/>
          </p:nvPr>
        </p:nvSpPr>
        <p:spPr>
          <a:xfrm>
            <a:off x="1066860" y="1632452"/>
            <a:ext cx="10058280" cy="4738530"/>
          </a:xfrm>
        </p:spPr>
        <p:txBody>
          <a:bodyPr>
            <a:normAutofit/>
          </a:bodyPr>
          <a:lstStyle/>
          <a:p>
            <a:pPr marL="0" indent="0">
              <a:buNone/>
            </a:pPr>
            <a:endParaRPr lang="en-AU" sz="1400" dirty="0"/>
          </a:p>
          <a:p>
            <a:pPr>
              <a:buFont typeface="Wingdings" panose="05000000000000000000" pitchFamily="2" charset="2"/>
              <a:buChar char="2"/>
            </a:pPr>
            <a:r>
              <a:rPr lang="en-AU" b="1" dirty="0">
                <a:solidFill>
                  <a:srgbClr val="203315"/>
                </a:solidFill>
              </a:rPr>
              <a:t>Amendments to the Standards – Removed as a WAHVA requirement</a:t>
            </a:r>
          </a:p>
          <a:p>
            <a:pPr algn="l"/>
            <a:r>
              <a:rPr lang="en-AU" sz="1800" b="0" i="0" u="none" strike="noStrike" baseline="0" dirty="0">
                <a:solidFill>
                  <a:srgbClr val="000000"/>
                </a:solidFill>
              </a:rPr>
              <a:t>Removal of some criteria to eliminate duplication. </a:t>
            </a:r>
            <a:r>
              <a:rPr lang="en-AU" sz="1800" b="0" i="0" u="none" strike="noStrike" baseline="0" dirty="0" err="1">
                <a:solidFill>
                  <a:srgbClr val="000000"/>
                </a:solidFill>
              </a:rPr>
              <a:t>Eg</a:t>
            </a:r>
            <a:r>
              <a:rPr lang="en-AU" sz="1800" b="0" i="0" u="none" strike="noStrike" baseline="0" dirty="0">
                <a:solidFill>
                  <a:srgbClr val="000000"/>
                </a:solidFill>
              </a:rPr>
              <a:t>: Written instruction re managing the rollover risk of the vehicle from the Mass Management Module, as is already covered in the Dimension and Loading Management Module.</a:t>
            </a:r>
          </a:p>
          <a:p>
            <a:pPr algn="l"/>
            <a:r>
              <a:rPr lang="en-AU" sz="1800" b="0" i="0" u="none" strike="noStrike" baseline="0" dirty="0">
                <a:solidFill>
                  <a:srgbClr val="000000"/>
                </a:solidFill>
              </a:rPr>
              <a:t>Common Standards 2.8 – Maintenance: Removed “who updates the service supplier list” (Preferred Supplier List).</a:t>
            </a:r>
          </a:p>
          <a:p>
            <a:r>
              <a:rPr lang="en-AU" sz="1800" b="0" i="0" u="none" strike="noStrike" baseline="0" dirty="0">
                <a:solidFill>
                  <a:srgbClr val="000000"/>
                </a:solidFill>
              </a:rPr>
              <a:t>Common Standards 4 – Internal Review: Removed all references to Quarterly Compliance Statements.</a:t>
            </a:r>
          </a:p>
          <a:p>
            <a:r>
              <a:rPr lang="en-AU" sz="1800" b="0" i="0" u="none" strike="noStrike" baseline="0" dirty="0">
                <a:solidFill>
                  <a:srgbClr val="000000"/>
                </a:solidFill>
              </a:rPr>
              <a:t>Maintenance Module – Maintenance Schedules and Methods 5.4: Removed Include a documented Table of Tolerances (</a:t>
            </a:r>
            <a:r>
              <a:rPr lang="en-AU" sz="1800" b="0" i="0" u="none" strike="noStrike" baseline="0" dirty="0" err="1">
                <a:solidFill>
                  <a:srgbClr val="000000"/>
                </a:solidFill>
              </a:rPr>
              <a:t>ToT</a:t>
            </a:r>
            <a:r>
              <a:rPr lang="en-AU" sz="1800" b="0" i="0" u="none" strike="noStrike" baseline="0" dirty="0">
                <a:solidFill>
                  <a:srgbClr val="000000"/>
                </a:solidFill>
              </a:rPr>
              <a:t>) and wear limits for major components and it must comply with at least the National Roadworthiness Guidelines</a:t>
            </a:r>
            <a:r>
              <a:rPr lang="en-AU" sz="1800" b="0" i="0" u="none" strike="noStrike" baseline="0" dirty="0">
                <a:solidFill>
                  <a:srgbClr val="000000"/>
                </a:solidFill>
                <a:latin typeface="Arial" panose="020B0604020202020204" pitchFamily="34" charset="0"/>
              </a:rPr>
              <a:t> 	</a:t>
            </a:r>
          </a:p>
          <a:p>
            <a:pPr marL="0" indent="0">
              <a:buNone/>
            </a:pPr>
            <a:endParaRPr lang="en-AU" sz="2000" dirty="0"/>
          </a:p>
          <a:p>
            <a:pPr marL="0" indent="0">
              <a:buNone/>
            </a:pPr>
            <a:endParaRPr lang="en-AU" dirty="0"/>
          </a:p>
        </p:txBody>
      </p:sp>
    </p:spTree>
    <p:extLst>
      <p:ext uri="{BB962C8B-B14F-4D97-AF65-F5344CB8AC3E}">
        <p14:creationId xmlns:p14="http://schemas.microsoft.com/office/powerpoint/2010/main" val="3099353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2639" y="712470"/>
            <a:ext cx="9416024" cy="1181643"/>
          </a:xfrm>
        </p:spPr>
        <p:txBody>
          <a:bodyPr/>
          <a:lstStyle/>
          <a:p>
            <a:r>
              <a:rPr lang="en-AU" dirty="0"/>
              <a:t>Management System Standards</a:t>
            </a:r>
          </a:p>
        </p:txBody>
      </p:sp>
      <p:sp>
        <p:nvSpPr>
          <p:cNvPr id="7" name="Content Placeholder 4"/>
          <p:cNvSpPr>
            <a:spLocks noGrp="1"/>
          </p:cNvSpPr>
          <p:nvPr>
            <p:ph idx="1"/>
          </p:nvPr>
        </p:nvSpPr>
        <p:spPr>
          <a:xfrm>
            <a:off x="983430" y="1761661"/>
            <a:ext cx="10058280" cy="1667339"/>
          </a:xfrm>
        </p:spPr>
        <p:txBody>
          <a:bodyPr>
            <a:normAutofit fontScale="92500" lnSpcReduction="20000"/>
          </a:bodyPr>
          <a:lstStyle/>
          <a:p>
            <a:pPr marL="0" indent="0">
              <a:buNone/>
            </a:pPr>
            <a:r>
              <a:rPr lang="en-AU" dirty="0">
                <a:sym typeface="Wingdings" panose="05000000000000000000" pitchFamily="2" charset="2"/>
              </a:rPr>
              <a:t>   </a:t>
            </a:r>
            <a:r>
              <a:rPr lang="en-AU" b="1" dirty="0">
                <a:solidFill>
                  <a:srgbClr val="203315"/>
                </a:solidFill>
              </a:rPr>
              <a:t>Amendments to the Standards – Existing Standard/Criteria Reworded and/or Moved</a:t>
            </a:r>
            <a:endParaRPr lang="en-AU" sz="1800" b="0" i="0" u="none" strike="noStrike" baseline="0" dirty="0">
              <a:solidFill>
                <a:srgbClr val="000000"/>
              </a:solidFill>
              <a:latin typeface="Segoe UI" panose="020B0502040204020203" pitchFamily="34" charset="0"/>
            </a:endParaRPr>
          </a:p>
          <a:p>
            <a:pPr marL="0" indent="0">
              <a:buNone/>
            </a:pPr>
            <a:r>
              <a:rPr lang="en-AU" sz="1800" b="1" i="0" u="none" strike="noStrike" baseline="0" dirty="0">
                <a:solidFill>
                  <a:srgbClr val="000000"/>
                </a:solidFill>
                <a:latin typeface="Segoe UI" panose="020B0502040204020203" pitchFamily="34" charset="0"/>
              </a:rPr>
              <a:t>From: </a:t>
            </a:r>
            <a:r>
              <a:rPr lang="en-AU" sz="1800" b="0" i="0" u="none" strike="noStrike" baseline="0" dirty="0">
                <a:solidFill>
                  <a:srgbClr val="000000"/>
                </a:solidFill>
                <a:latin typeface="Segoe UI" panose="020B0502040204020203" pitchFamily="34" charset="0"/>
              </a:rPr>
              <a:t>Common Standards: 2.6 - Have documented evidence of completed Internal Reviews and Quarterly Compliance Statements (must as a minimum include all relevant items from the form in the current Operator Guide).  </a:t>
            </a:r>
            <a:r>
              <a:rPr lang="en-AU" sz="1800" b="1" i="0" u="none" strike="noStrike" baseline="0" dirty="0">
                <a:solidFill>
                  <a:srgbClr val="000000"/>
                </a:solidFill>
                <a:latin typeface="Segoe UI" panose="020B0502040204020203" pitchFamily="34" charset="0"/>
              </a:rPr>
              <a:t>To: </a:t>
            </a:r>
            <a:r>
              <a:rPr lang="en-AU" sz="1800" b="0" i="0" u="none" strike="noStrike" baseline="0" dirty="0">
                <a:solidFill>
                  <a:srgbClr val="000000"/>
                </a:solidFill>
                <a:latin typeface="Segoe UI" panose="020B0502040204020203" pitchFamily="34" charset="0"/>
              </a:rPr>
              <a:t>Common Standards and reworded: 2.8 - Record of completed Bi-annual (6 monthly) Internal Reviews (must as a minimum include all relevant items from the form in the current Operator Guide.</a:t>
            </a:r>
          </a:p>
          <a:p>
            <a:pPr marL="0" indent="0">
              <a:buNone/>
            </a:pPr>
            <a:endParaRPr lang="en-AU" dirty="0"/>
          </a:p>
        </p:txBody>
      </p:sp>
      <p:sp>
        <p:nvSpPr>
          <p:cNvPr id="2" name="TextBox 1">
            <a:extLst>
              <a:ext uri="{FF2B5EF4-FFF2-40B4-BE49-F238E27FC236}">
                <a16:creationId xmlns:a16="http://schemas.microsoft.com/office/drawing/2014/main" id="{D06AA8BD-FB83-45D1-8112-469FF9C0914D}"/>
              </a:ext>
            </a:extLst>
          </p:cNvPr>
          <p:cNvSpPr txBox="1"/>
          <p:nvPr/>
        </p:nvSpPr>
        <p:spPr>
          <a:xfrm>
            <a:off x="983430" y="3560207"/>
            <a:ext cx="10476387" cy="2585323"/>
          </a:xfrm>
          <a:prstGeom prst="rect">
            <a:avLst/>
          </a:prstGeom>
          <a:noFill/>
        </p:spPr>
        <p:txBody>
          <a:bodyPr wrap="square" numCol="2" rtlCol="0">
            <a:spAutoFit/>
          </a:bodyPr>
          <a:lstStyle/>
          <a:p>
            <a:r>
              <a:rPr lang="en-AU" b="1" dirty="0"/>
              <a:t>From: </a:t>
            </a:r>
            <a:r>
              <a:rPr lang="en-AU" dirty="0"/>
              <a:t>Maintenance Module 1.1 – </a:t>
            </a:r>
            <a:r>
              <a:rPr lang="en-AU" b="1" dirty="0"/>
              <a:t>To:</a:t>
            </a:r>
            <a:r>
              <a:rPr lang="en-AU" dirty="0"/>
              <a:t> Common Standards 2.8</a:t>
            </a:r>
          </a:p>
          <a:p>
            <a:r>
              <a:rPr lang="en-AU" dirty="0"/>
              <a:t> - Vehicle make. </a:t>
            </a:r>
          </a:p>
          <a:p>
            <a:r>
              <a:rPr lang="en-AU" dirty="0"/>
              <a:t> - Type of vehicle. </a:t>
            </a:r>
          </a:p>
          <a:p>
            <a:r>
              <a:rPr lang="en-AU" dirty="0"/>
              <a:t> - Date of manufacture. </a:t>
            </a:r>
          </a:p>
          <a:p>
            <a:r>
              <a:rPr lang="en-AU" dirty="0"/>
              <a:t> - Registration number. </a:t>
            </a:r>
          </a:p>
          <a:p>
            <a:r>
              <a:rPr lang="en-AU" dirty="0"/>
              <a:t> - Vehicle Identification Number (VIN). </a:t>
            </a:r>
          </a:p>
          <a:p>
            <a:r>
              <a:rPr lang="en-AU" dirty="0"/>
              <a:t> - Date added to the register.</a:t>
            </a:r>
          </a:p>
          <a:p>
            <a:r>
              <a:rPr lang="en-AU" dirty="0"/>
              <a:t> - Date removed or sold from the fleet. </a:t>
            </a:r>
          </a:p>
          <a:p>
            <a:r>
              <a:rPr lang="en-AU" b="1" dirty="0"/>
              <a:t>From : </a:t>
            </a:r>
            <a:r>
              <a:rPr lang="en-AU" dirty="0"/>
              <a:t>Mass Module 1.1 – </a:t>
            </a:r>
            <a:r>
              <a:rPr lang="en-AU" b="1" dirty="0"/>
              <a:t>To:</a:t>
            </a:r>
            <a:r>
              <a:rPr lang="en-AU" dirty="0"/>
              <a:t> Common Standards 2.8</a:t>
            </a:r>
          </a:p>
          <a:p>
            <a:r>
              <a:rPr lang="en-AU" dirty="0"/>
              <a:t> - Vehicle make.</a:t>
            </a:r>
          </a:p>
          <a:p>
            <a:r>
              <a:rPr lang="en-AU" dirty="0"/>
              <a:t> - Registration number. </a:t>
            </a:r>
          </a:p>
          <a:p>
            <a:r>
              <a:rPr lang="en-AU" dirty="0"/>
              <a:t> - Vehicle Identification Number (VIN).</a:t>
            </a:r>
          </a:p>
          <a:p>
            <a:r>
              <a:rPr lang="en-AU" dirty="0"/>
              <a:t> - Gross Vehicle Mass (GVM) rating. </a:t>
            </a:r>
          </a:p>
          <a:p>
            <a:r>
              <a:rPr lang="en-AU" dirty="0"/>
              <a:t> - Gross Combination Mass (GCM) rating. </a:t>
            </a:r>
          </a:p>
          <a:p>
            <a:r>
              <a:rPr lang="en-AU" dirty="0"/>
              <a:t> - Date added to the register.</a:t>
            </a:r>
          </a:p>
          <a:p>
            <a:r>
              <a:rPr lang="en-AU" dirty="0"/>
              <a:t> - Relevant AMMS Permits number and expiry date. </a:t>
            </a:r>
          </a:p>
        </p:txBody>
      </p:sp>
    </p:spTree>
    <p:extLst>
      <p:ext uri="{BB962C8B-B14F-4D97-AF65-F5344CB8AC3E}">
        <p14:creationId xmlns:p14="http://schemas.microsoft.com/office/powerpoint/2010/main" val="59817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2639" y="712470"/>
            <a:ext cx="9416024" cy="1181643"/>
          </a:xfrm>
        </p:spPr>
        <p:txBody>
          <a:bodyPr/>
          <a:lstStyle/>
          <a:p>
            <a:r>
              <a:rPr lang="en-AU" dirty="0"/>
              <a:t>Management System Standards</a:t>
            </a:r>
          </a:p>
        </p:txBody>
      </p:sp>
      <p:sp>
        <p:nvSpPr>
          <p:cNvPr id="7" name="Content Placeholder 4"/>
          <p:cNvSpPr>
            <a:spLocks noGrp="1"/>
          </p:cNvSpPr>
          <p:nvPr>
            <p:ph idx="1"/>
          </p:nvPr>
        </p:nvSpPr>
        <p:spPr>
          <a:xfrm>
            <a:off x="1066860" y="1811357"/>
            <a:ext cx="10058280" cy="4738530"/>
          </a:xfrm>
        </p:spPr>
        <p:txBody>
          <a:bodyPr>
            <a:normAutofit/>
          </a:bodyPr>
          <a:lstStyle/>
          <a:p>
            <a:pPr marL="0" indent="0">
              <a:buNone/>
            </a:pPr>
            <a:r>
              <a:rPr lang="en-AU" dirty="0">
                <a:sym typeface="Wingdings" panose="05000000000000000000" pitchFamily="2" charset="2"/>
              </a:rPr>
              <a:t>   </a:t>
            </a:r>
            <a:r>
              <a:rPr lang="en-AU" sz="1700" b="1" dirty="0">
                <a:solidFill>
                  <a:srgbClr val="203315"/>
                </a:solidFill>
              </a:rPr>
              <a:t>Amendments to the Standards – Existing Standard/Criteria Reworded and/or Moved</a:t>
            </a:r>
            <a:endParaRPr lang="en-AU" sz="1700" b="0" i="0" u="none" strike="noStrike" baseline="0" dirty="0">
              <a:solidFill>
                <a:srgbClr val="000000"/>
              </a:solidFill>
              <a:latin typeface="Segoe UI" panose="020B0502040204020203" pitchFamily="34" charset="0"/>
            </a:endParaRPr>
          </a:p>
          <a:p>
            <a:pPr algn="l"/>
            <a:r>
              <a:rPr lang="en-AU" sz="1500" b="0" i="0" u="none" strike="noStrike" baseline="0" dirty="0">
                <a:solidFill>
                  <a:srgbClr val="000000"/>
                </a:solidFill>
                <a:latin typeface="Segoe UI" panose="020B0502040204020203" pitchFamily="34" charset="0"/>
              </a:rPr>
              <a:t>Common Standards 2.8 reworded to:</a:t>
            </a:r>
          </a:p>
          <a:p>
            <a:pPr lvl="1"/>
            <a:r>
              <a:rPr lang="en-AU" sz="1500" b="0" i="0" u="none" strike="noStrike" baseline="0" dirty="0">
                <a:solidFill>
                  <a:srgbClr val="000000"/>
                </a:solidFill>
                <a:latin typeface="Segoe UI" panose="020B0502040204020203" pitchFamily="34" charset="0"/>
              </a:rPr>
              <a:t>Type of vehicle.</a:t>
            </a:r>
          </a:p>
          <a:p>
            <a:pPr lvl="1"/>
            <a:r>
              <a:rPr lang="en-AU" sz="1500" b="0" i="0" u="none" strike="noStrike" baseline="0" dirty="0">
                <a:solidFill>
                  <a:srgbClr val="000000"/>
                </a:solidFill>
                <a:latin typeface="Segoe UI" panose="020B0502040204020203" pitchFamily="34" charset="0"/>
              </a:rPr>
              <a:t>Registration number.</a:t>
            </a:r>
          </a:p>
          <a:p>
            <a:pPr lvl="1"/>
            <a:r>
              <a:rPr lang="en-AU" sz="1500" b="0" i="0" u="none" strike="noStrike" baseline="0" dirty="0">
                <a:solidFill>
                  <a:srgbClr val="000000"/>
                </a:solidFill>
                <a:latin typeface="Segoe UI" panose="020B0502040204020203" pitchFamily="34" charset="0"/>
              </a:rPr>
              <a:t>Vehicle make.</a:t>
            </a:r>
          </a:p>
          <a:p>
            <a:pPr lvl="1"/>
            <a:r>
              <a:rPr lang="en-AU" sz="1500" b="0" i="0" u="none" strike="noStrike" baseline="0" dirty="0">
                <a:solidFill>
                  <a:srgbClr val="000000"/>
                </a:solidFill>
                <a:latin typeface="Segoe UI" panose="020B0502040204020203" pitchFamily="34" charset="0"/>
              </a:rPr>
              <a:t>Year of manufacture. </a:t>
            </a:r>
          </a:p>
          <a:p>
            <a:pPr lvl="1"/>
            <a:r>
              <a:rPr lang="en-AU" sz="1500" b="0" i="0" u="none" strike="noStrike" baseline="0" dirty="0">
                <a:solidFill>
                  <a:srgbClr val="000000"/>
                </a:solidFill>
                <a:latin typeface="Segoe UI" panose="020B0502040204020203" pitchFamily="34" charset="0"/>
              </a:rPr>
              <a:t>Date of last roadworthy. </a:t>
            </a:r>
          </a:p>
          <a:p>
            <a:pPr lvl="1"/>
            <a:r>
              <a:rPr lang="en-AU" sz="1500" b="0" i="0" u="none" strike="noStrike" baseline="0" dirty="0">
                <a:solidFill>
                  <a:srgbClr val="000000"/>
                </a:solidFill>
                <a:latin typeface="Segoe UI" panose="020B0502040204020203" pitchFamily="34" charset="0"/>
              </a:rPr>
              <a:t>Vehicle Identification Number (VIN). </a:t>
            </a:r>
          </a:p>
          <a:p>
            <a:pPr lvl="1"/>
            <a:r>
              <a:rPr lang="en-AU" sz="1500" b="0" i="0" u="none" strike="noStrike" baseline="0" dirty="0">
                <a:solidFill>
                  <a:srgbClr val="000000"/>
                </a:solidFill>
                <a:latin typeface="Segoe UI" panose="020B0502040204020203" pitchFamily="34" charset="0"/>
              </a:rPr>
              <a:t>Manufacturers Gross Combination Mass (MGCM) rating. (Only required for vehicles operating under the Mass Management Module)</a:t>
            </a:r>
          </a:p>
          <a:p>
            <a:pPr lvl="1"/>
            <a:r>
              <a:rPr lang="en-AU" sz="1500" dirty="0">
                <a:solidFill>
                  <a:srgbClr val="000000"/>
                </a:solidFill>
              </a:rPr>
              <a:t>Aggregate Trailer Mass (ATM). </a:t>
            </a:r>
            <a:r>
              <a:rPr lang="en-AU" sz="1500" b="0" i="0" u="none" strike="noStrike" baseline="0" dirty="0">
                <a:solidFill>
                  <a:srgbClr val="000000"/>
                </a:solidFill>
                <a:latin typeface="Segoe UI" panose="020B0502040204020203" pitchFamily="34" charset="0"/>
              </a:rPr>
              <a:t>(Only required for vehicles operating under the Mass Management Module)</a:t>
            </a:r>
            <a:endParaRPr lang="en-AU" sz="1500" dirty="0">
              <a:solidFill>
                <a:srgbClr val="000000"/>
              </a:solidFill>
            </a:endParaRPr>
          </a:p>
          <a:p>
            <a:pPr lvl="1"/>
            <a:r>
              <a:rPr lang="en-AU" sz="1500" b="0" i="0" u="none" strike="noStrike" baseline="0" dirty="0">
                <a:solidFill>
                  <a:srgbClr val="000000"/>
                </a:solidFill>
                <a:latin typeface="Segoe UI" panose="020B0502040204020203" pitchFamily="34" charset="0"/>
              </a:rPr>
              <a:t>AMMS Permit Number.</a:t>
            </a:r>
          </a:p>
          <a:p>
            <a:pPr lvl="1"/>
            <a:r>
              <a:rPr lang="en-AU" sz="1500" b="0" i="0" u="none" strike="noStrike" baseline="0" dirty="0">
                <a:solidFill>
                  <a:srgbClr val="000000"/>
                </a:solidFill>
                <a:latin typeface="Segoe UI" panose="020B0502040204020203" pitchFamily="34" charset="0"/>
              </a:rPr>
              <a:t>AMMS Permit Expiry Date</a:t>
            </a:r>
          </a:p>
          <a:p>
            <a:pPr lvl="1"/>
            <a:r>
              <a:rPr lang="en-AU" sz="1500" b="0" i="0" u="none" strike="noStrike" baseline="0" dirty="0">
                <a:solidFill>
                  <a:srgbClr val="000000"/>
                </a:solidFill>
                <a:latin typeface="Segoe UI" panose="020B0502040204020203" pitchFamily="34" charset="0"/>
              </a:rPr>
              <a:t>Date added to the register.</a:t>
            </a:r>
          </a:p>
          <a:p>
            <a:pPr lvl="1"/>
            <a:r>
              <a:rPr lang="en-AU" sz="1500" b="0" i="0" u="none" strike="noStrike" baseline="0" dirty="0">
                <a:solidFill>
                  <a:srgbClr val="000000"/>
                </a:solidFill>
                <a:latin typeface="Segoe UI" panose="020B0502040204020203" pitchFamily="34" charset="0"/>
              </a:rPr>
              <a:t>Date removed or sold from the fleet. </a:t>
            </a:r>
          </a:p>
          <a:p>
            <a:pPr marL="0" indent="0">
              <a:buNone/>
            </a:pPr>
            <a:endParaRPr lang="en-AU" dirty="0"/>
          </a:p>
        </p:txBody>
      </p:sp>
    </p:spTree>
    <p:extLst>
      <p:ext uri="{BB962C8B-B14F-4D97-AF65-F5344CB8AC3E}">
        <p14:creationId xmlns:p14="http://schemas.microsoft.com/office/powerpoint/2010/main" val="1036440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2639" y="712470"/>
            <a:ext cx="9416024" cy="1181643"/>
          </a:xfrm>
        </p:spPr>
        <p:txBody>
          <a:bodyPr/>
          <a:lstStyle/>
          <a:p>
            <a:r>
              <a:rPr lang="en-AU" dirty="0"/>
              <a:t>Management System Standards</a:t>
            </a:r>
          </a:p>
        </p:txBody>
      </p:sp>
      <p:sp>
        <p:nvSpPr>
          <p:cNvPr id="7" name="Content Placeholder 4"/>
          <p:cNvSpPr>
            <a:spLocks noGrp="1"/>
          </p:cNvSpPr>
          <p:nvPr>
            <p:ph idx="1"/>
          </p:nvPr>
        </p:nvSpPr>
        <p:spPr>
          <a:xfrm>
            <a:off x="903917" y="1682148"/>
            <a:ext cx="10058280" cy="4738530"/>
          </a:xfrm>
        </p:spPr>
        <p:txBody>
          <a:bodyPr>
            <a:normAutofit fontScale="92500" lnSpcReduction="20000"/>
          </a:bodyPr>
          <a:lstStyle/>
          <a:p>
            <a:pPr marL="0" indent="0">
              <a:buNone/>
            </a:pPr>
            <a:r>
              <a:rPr lang="en-AU" dirty="0">
                <a:sym typeface="Wingdings" panose="05000000000000000000" pitchFamily="2" charset="2"/>
              </a:rPr>
              <a:t>   </a:t>
            </a:r>
            <a:r>
              <a:rPr lang="en-AU" b="1" dirty="0">
                <a:solidFill>
                  <a:srgbClr val="203315"/>
                </a:solidFill>
              </a:rPr>
              <a:t>Amendments to the Standards – Existing Standard/Criteria Reworded</a:t>
            </a:r>
            <a:endParaRPr lang="en-AU" sz="1800" b="0" i="0" u="none" strike="noStrike" baseline="0" dirty="0">
              <a:solidFill>
                <a:srgbClr val="000000"/>
              </a:solidFill>
              <a:latin typeface="Segoe UI" panose="020B0502040204020203" pitchFamily="34" charset="0"/>
            </a:endParaRPr>
          </a:p>
          <a:p>
            <a:pPr algn="l"/>
            <a:r>
              <a:rPr lang="en-AU" sz="1600" b="0" i="0" u="none" strike="noStrike" baseline="0" dirty="0">
                <a:solidFill>
                  <a:srgbClr val="000000"/>
                </a:solidFill>
                <a:latin typeface="Segoe UI" panose="020B0502040204020203" pitchFamily="34" charset="0"/>
              </a:rPr>
              <a:t>Common Standards: 2.8 All modules</a:t>
            </a:r>
            <a:br>
              <a:rPr lang="en-AU" sz="1600" b="0" i="0" u="none" strike="noStrike" baseline="0" dirty="0">
                <a:solidFill>
                  <a:srgbClr val="000000"/>
                </a:solidFill>
                <a:latin typeface="Segoe UI" panose="020B0502040204020203" pitchFamily="34" charset="0"/>
              </a:rPr>
            </a:br>
            <a:r>
              <a:rPr lang="en-AU" sz="1600" b="1" i="0" u="none" strike="noStrike" baseline="0" dirty="0">
                <a:solidFill>
                  <a:srgbClr val="000000"/>
                </a:solidFill>
                <a:latin typeface="Segoe UI" panose="020B0502040204020203" pitchFamily="34" charset="0"/>
              </a:rPr>
              <a:t>From: </a:t>
            </a:r>
            <a:r>
              <a:rPr lang="en-AU" sz="1600" b="0" i="0" u="none" strike="noStrike" baseline="0" dirty="0">
                <a:solidFill>
                  <a:srgbClr val="000000"/>
                </a:solidFill>
                <a:latin typeface="Segoe UI" panose="020B0502040204020203" pitchFamily="34" charset="0"/>
              </a:rPr>
              <a:t>Record of the training/induction provided. </a:t>
            </a:r>
            <a:br>
              <a:rPr lang="en-AU" sz="1600" b="0" i="0" u="none" strike="noStrike" baseline="0" dirty="0">
                <a:solidFill>
                  <a:srgbClr val="000000"/>
                </a:solidFill>
                <a:latin typeface="Segoe UI" panose="020B0502040204020203" pitchFamily="34" charset="0"/>
              </a:rPr>
            </a:br>
            <a:r>
              <a:rPr lang="en-AU" sz="1600" b="1" i="0" u="none" strike="noStrike" baseline="0" dirty="0">
                <a:solidFill>
                  <a:srgbClr val="000000"/>
                </a:solidFill>
                <a:latin typeface="Segoe UI" panose="020B0502040204020203" pitchFamily="34" charset="0"/>
              </a:rPr>
              <a:t>To: </a:t>
            </a:r>
            <a:r>
              <a:rPr lang="en-AU" sz="1600" dirty="0">
                <a:solidFill>
                  <a:srgbClr val="000000"/>
                </a:solidFill>
              </a:rPr>
              <a:t>R</a:t>
            </a:r>
            <a:r>
              <a:rPr lang="en-AU" sz="1600" b="0" i="0" u="none" strike="noStrike" baseline="0" dirty="0">
                <a:solidFill>
                  <a:srgbClr val="000000"/>
                </a:solidFill>
                <a:latin typeface="Segoe UI" panose="020B0502040204020203" pitchFamily="34" charset="0"/>
              </a:rPr>
              <a:t>eworded to include the minimum requirements in each.</a:t>
            </a:r>
          </a:p>
          <a:p>
            <a:pPr algn="l"/>
            <a:r>
              <a:rPr lang="en-AU" sz="1600" b="0" i="0" u="none" strike="noStrike" baseline="0" dirty="0">
                <a:solidFill>
                  <a:srgbClr val="000000"/>
                </a:solidFill>
                <a:latin typeface="Segoe UI" panose="020B0502040204020203" pitchFamily="34" charset="0"/>
              </a:rPr>
              <a:t>Common Standards: 2.8 Mass Module</a:t>
            </a:r>
            <a:br>
              <a:rPr lang="en-AU" sz="1600" b="0" i="0" u="none" strike="noStrike" baseline="0" dirty="0">
                <a:solidFill>
                  <a:srgbClr val="000000"/>
                </a:solidFill>
                <a:latin typeface="Segoe UI" panose="020B0502040204020203" pitchFamily="34" charset="0"/>
              </a:rPr>
            </a:br>
            <a:r>
              <a:rPr lang="en-AU" sz="1600" b="1" i="0" u="none" strike="noStrike" baseline="0" dirty="0">
                <a:solidFill>
                  <a:srgbClr val="000000"/>
                </a:solidFill>
                <a:latin typeface="Segoe UI" panose="020B0502040204020203" pitchFamily="34" charset="0"/>
              </a:rPr>
              <a:t>From: </a:t>
            </a:r>
            <a:r>
              <a:rPr lang="en-AU" sz="1600" b="0" i="0" u="none" strike="noStrike" baseline="0" dirty="0">
                <a:solidFill>
                  <a:srgbClr val="000000"/>
                </a:solidFill>
              </a:rPr>
              <a:t>“Verifies load plan/s quarterly ……..is not part of the loading plan.” </a:t>
            </a:r>
            <a:br>
              <a:rPr lang="en-AU" sz="1600" b="0" i="0" u="none" strike="noStrike" baseline="0" dirty="0">
                <a:solidFill>
                  <a:srgbClr val="000000"/>
                </a:solidFill>
              </a:rPr>
            </a:br>
            <a:r>
              <a:rPr lang="en-AU" sz="1600" b="1" i="0" u="none" strike="noStrike" baseline="0" dirty="0">
                <a:solidFill>
                  <a:srgbClr val="000000"/>
                </a:solidFill>
              </a:rPr>
              <a:t>Reworded</a:t>
            </a:r>
            <a:r>
              <a:rPr lang="en-AU" sz="1600" b="0" i="0" u="none" strike="noStrike" baseline="0" dirty="0">
                <a:solidFill>
                  <a:srgbClr val="000000"/>
                </a:solidFill>
              </a:rPr>
              <a:t> </a:t>
            </a:r>
            <a:r>
              <a:rPr lang="en-AU" sz="1600" b="1" i="0" u="none" strike="noStrike" baseline="0" dirty="0">
                <a:solidFill>
                  <a:srgbClr val="000000"/>
                </a:solidFill>
                <a:latin typeface="Segoe UI" panose="020B0502040204020203" pitchFamily="34" charset="0"/>
              </a:rPr>
              <a:t>To: </a:t>
            </a:r>
            <a:r>
              <a:rPr lang="en-AU" sz="1600" b="0" i="0" u="none" strike="noStrike" baseline="0" dirty="0">
                <a:solidFill>
                  <a:srgbClr val="000000"/>
                </a:solidFill>
              </a:rPr>
              <a:t>“Records verifying load plan/s quarterly …….. is not part of the loading plan.” 	</a:t>
            </a:r>
          </a:p>
          <a:p>
            <a:pPr algn="l"/>
            <a:r>
              <a:rPr lang="en-AU" sz="1600" b="0" i="0" u="none" strike="noStrike" baseline="0" dirty="0">
                <a:solidFill>
                  <a:srgbClr val="000000"/>
                </a:solidFill>
                <a:latin typeface="Segoe UI" panose="020B0502040204020203" pitchFamily="34" charset="0"/>
              </a:rPr>
              <a:t>Common Standards: 2.8 Mass Module – </a:t>
            </a:r>
            <a:br>
              <a:rPr lang="en-AU" sz="1600" b="0" i="0" u="none" strike="noStrike" baseline="0" dirty="0">
                <a:solidFill>
                  <a:srgbClr val="000000"/>
                </a:solidFill>
                <a:latin typeface="Segoe UI" panose="020B0502040204020203" pitchFamily="34" charset="0"/>
              </a:rPr>
            </a:br>
            <a:r>
              <a:rPr lang="en-AU" sz="1600" b="1" i="0" u="none" strike="noStrike" baseline="0" dirty="0">
                <a:solidFill>
                  <a:srgbClr val="000000"/>
                </a:solidFill>
                <a:latin typeface="Segoe UI" panose="020B0502040204020203" pitchFamily="34" charset="0"/>
              </a:rPr>
              <a:t>From: </a:t>
            </a:r>
          </a:p>
          <a:p>
            <a:pPr lvl="1"/>
            <a:r>
              <a:rPr lang="en-AU" sz="1600" b="0" i="0" u="none" strike="noStrike" baseline="0" dirty="0">
                <a:solidFill>
                  <a:srgbClr val="000000"/>
                </a:solidFill>
                <a:latin typeface="Segoe UI" panose="020B0502040204020203" pitchFamily="34" charset="0"/>
              </a:rPr>
              <a:t>Registration details of the vehicles used in combination. </a:t>
            </a:r>
          </a:p>
          <a:p>
            <a:pPr lvl="1"/>
            <a:r>
              <a:rPr lang="en-AU" sz="1600" b="0" i="0" u="none" strike="noStrike" baseline="0" dirty="0">
                <a:solidFill>
                  <a:srgbClr val="000000"/>
                </a:solidFill>
                <a:latin typeface="Segoe UI" panose="020B0502040204020203" pitchFamily="34" charset="0"/>
              </a:rPr>
              <a:t>AMMS permit number recorded per load/trip. </a:t>
            </a:r>
          </a:p>
          <a:p>
            <a:pPr lvl="1"/>
            <a:r>
              <a:rPr lang="en-AU" sz="1600" b="0" i="0" u="none" strike="noStrike" baseline="0" dirty="0">
                <a:solidFill>
                  <a:srgbClr val="000000"/>
                </a:solidFill>
                <a:latin typeface="Segoe UI" panose="020B0502040204020203" pitchFamily="34" charset="0"/>
              </a:rPr>
              <a:t>The type/contents of the load carried. </a:t>
            </a:r>
          </a:p>
          <a:p>
            <a:pPr marL="357188" lvl="1" indent="-1588"/>
            <a:r>
              <a:rPr lang="en-AU" sz="1600" b="0" i="0" u="none" strike="noStrike" baseline="0" dirty="0">
                <a:solidFill>
                  <a:srgbClr val="000000"/>
                </a:solidFill>
                <a:latin typeface="Segoe UI" panose="020B0502040204020203" pitchFamily="34" charset="0"/>
              </a:rPr>
              <a:t>    The masses, or the methodology used to determine axle weight compliance. </a:t>
            </a:r>
            <a:br>
              <a:rPr lang="en-AU" sz="1600" b="0" i="0" u="none" strike="noStrike" baseline="0" dirty="0">
                <a:solidFill>
                  <a:srgbClr val="000000"/>
                </a:solidFill>
                <a:latin typeface="Segoe UI" panose="020B0502040204020203" pitchFamily="34" charset="0"/>
              </a:rPr>
            </a:br>
            <a:r>
              <a:rPr lang="en-AU" sz="1600" b="1" i="0" u="none" strike="noStrike" baseline="0" dirty="0">
                <a:solidFill>
                  <a:srgbClr val="000000"/>
                </a:solidFill>
                <a:latin typeface="Segoe UI" panose="020B0502040204020203" pitchFamily="34" charset="0"/>
              </a:rPr>
              <a:t>Reworded To: </a:t>
            </a:r>
            <a:r>
              <a:rPr lang="en-AU" sz="1600" i="0" u="none" strike="noStrike" baseline="0" dirty="0">
                <a:solidFill>
                  <a:srgbClr val="000000"/>
                </a:solidFill>
                <a:latin typeface="Segoe UI" panose="020B0502040204020203" pitchFamily="34" charset="0"/>
              </a:rPr>
              <a:t>Documentation providing an auditable link between: </a:t>
            </a:r>
          </a:p>
          <a:p>
            <a:pPr lvl="1"/>
            <a:r>
              <a:rPr lang="en-AU" sz="1600" b="0" i="0" u="none" strike="noStrike" baseline="0" dirty="0">
                <a:solidFill>
                  <a:srgbClr val="000000"/>
                </a:solidFill>
                <a:latin typeface="Segoe UI" panose="020B0502040204020203" pitchFamily="34" charset="0"/>
              </a:rPr>
              <a:t>The registration details of the vehicles used in the combination. </a:t>
            </a:r>
          </a:p>
          <a:p>
            <a:pPr lvl="1"/>
            <a:r>
              <a:rPr lang="en-AU" sz="1600" b="0" i="0" u="none" strike="noStrike" baseline="0" dirty="0">
                <a:solidFill>
                  <a:srgbClr val="000000"/>
                </a:solidFill>
                <a:latin typeface="Segoe UI" panose="020B0502040204020203" pitchFamily="34" charset="0"/>
              </a:rPr>
              <a:t>AMMS permit number recorded per load/trip. </a:t>
            </a:r>
          </a:p>
          <a:p>
            <a:pPr lvl="1"/>
            <a:r>
              <a:rPr lang="en-AU" sz="1600" b="0" i="0" u="none" strike="noStrike" baseline="0" dirty="0">
                <a:solidFill>
                  <a:srgbClr val="000000"/>
                </a:solidFill>
                <a:latin typeface="Segoe UI" panose="020B0502040204020203" pitchFamily="34" charset="0"/>
              </a:rPr>
              <a:t>The type/contents of the load carried. </a:t>
            </a:r>
          </a:p>
          <a:p>
            <a:pPr lvl="1"/>
            <a:r>
              <a:rPr lang="en-AU" sz="1600" b="0" i="0" u="none" strike="noStrike" baseline="0" dirty="0">
                <a:solidFill>
                  <a:srgbClr val="000000"/>
                </a:solidFill>
                <a:latin typeface="Segoe UI" panose="020B0502040204020203" pitchFamily="34" charset="0"/>
              </a:rPr>
              <a:t>The masses, or the methodology used to determine axle and gross weight compliance.</a:t>
            </a:r>
          </a:p>
          <a:p>
            <a:r>
              <a:rPr lang="en-AU" sz="1600" b="1" i="0" u="none" strike="noStrike" baseline="0" dirty="0">
                <a:solidFill>
                  <a:srgbClr val="000000"/>
                </a:solidFill>
                <a:latin typeface="Segoe UI" panose="020B0502040204020203" pitchFamily="34" charset="0"/>
              </a:rPr>
              <a:t>From: </a:t>
            </a:r>
            <a:r>
              <a:rPr lang="en-AU" sz="1600" b="0" i="0" u="none" strike="noStrike" baseline="0" dirty="0">
                <a:solidFill>
                  <a:srgbClr val="000000"/>
                </a:solidFill>
                <a:latin typeface="Segoe UI" panose="020B0502040204020203" pitchFamily="34" charset="0"/>
              </a:rPr>
              <a:t>Common Standards – Workplace Conditions: 4.1 - Written instructions must detail the type of evidence to confirm that the vehicle ………... (this includes 2 up operations). </a:t>
            </a:r>
            <a:br>
              <a:rPr lang="en-AU" sz="1600" b="0" i="0" u="none" strike="noStrike" baseline="0" dirty="0">
                <a:solidFill>
                  <a:srgbClr val="000000"/>
                </a:solidFill>
                <a:latin typeface="Segoe UI" panose="020B0502040204020203" pitchFamily="34" charset="0"/>
              </a:rPr>
            </a:br>
            <a:r>
              <a:rPr lang="en-AU" sz="1600" b="1" i="0" u="none" strike="noStrike" baseline="0" dirty="0">
                <a:solidFill>
                  <a:srgbClr val="000000"/>
                </a:solidFill>
                <a:latin typeface="Segoe UI" panose="020B0502040204020203" pitchFamily="34" charset="0"/>
              </a:rPr>
              <a:t>Reworded</a:t>
            </a:r>
            <a:r>
              <a:rPr lang="en-AU" sz="1600" b="0" i="0" u="none" strike="noStrike" baseline="0" dirty="0">
                <a:solidFill>
                  <a:srgbClr val="000000"/>
                </a:solidFill>
                <a:latin typeface="Segoe UI" panose="020B0502040204020203" pitchFamily="34" charset="0"/>
              </a:rPr>
              <a:t> </a:t>
            </a:r>
            <a:r>
              <a:rPr lang="en-AU" sz="1600" b="1" i="0" u="none" strike="noStrike" baseline="0" dirty="0">
                <a:solidFill>
                  <a:srgbClr val="000000"/>
                </a:solidFill>
                <a:latin typeface="Segoe UI" panose="020B0502040204020203" pitchFamily="34" charset="0"/>
              </a:rPr>
              <a:t>To: </a:t>
            </a:r>
            <a:r>
              <a:rPr lang="en-AU" sz="1600" b="0" i="0" u="none" strike="noStrike" baseline="0" dirty="0">
                <a:solidFill>
                  <a:srgbClr val="000000"/>
                </a:solidFill>
              </a:rPr>
              <a:t>Written instructions must confirm that the vehicle ………. (includes 2 up operations).</a:t>
            </a:r>
            <a:r>
              <a:rPr lang="en-AU" sz="1800" b="0" i="0" u="none" strike="noStrike" baseline="0" dirty="0">
                <a:solidFill>
                  <a:srgbClr val="000000"/>
                </a:solidFill>
              </a:rPr>
              <a:t> 	</a:t>
            </a:r>
          </a:p>
          <a:p>
            <a:endParaRPr lang="en-AU" sz="1800" b="0" i="0" u="none" strike="noStrike" baseline="0" dirty="0">
              <a:solidFill>
                <a:srgbClr val="000000"/>
              </a:solidFill>
              <a:latin typeface="Segoe UI" panose="020B0502040204020203" pitchFamily="34" charset="0"/>
            </a:endParaRPr>
          </a:p>
          <a:p>
            <a:endParaRPr lang="en-AU" sz="1800" b="0" i="0" u="none" strike="noStrike" baseline="0" dirty="0">
              <a:solidFill>
                <a:srgbClr val="000000"/>
              </a:solidFill>
              <a:latin typeface="Segoe UI" panose="020B0502040204020203" pitchFamily="34" charset="0"/>
            </a:endParaRPr>
          </a:p>
          <a:p>
            <a:pPr marL="0" indent="0">
              <a:buNone/>
            </a:pPr>
            <a:endParaRPr lang="en-AU" dirty="0"/>
          </a:p>
        </p:txBody>
      </p:sp>
    </p:spTree>
    <p:extLst>
      <p:ext uri="{BB962C8B-B14F-4D97-AF65-F5344CB8AC3E}">
        <p14:creationId xmlns:p14="http://schemas.microsoft.com/office/powerpoint/2010/main" val="81015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2639" y="712470"/>
            <a:ext cx="9416024" cy="1181643"/>
          </a:xfrm>
        </p:spPr>
        <p:txBody>
          <a:bodyPr/>
          <a:lstStyle/>
          <a:p>
            <a:r>
              <a:rPr lang="en-AU" dirty="0"/>
              <a:t>Management System Standards</a:t>
            </a:r>
          </a:p>
        </p:txBody>
      </p:sp>
      <p:sp>
        <p:nvSpPr>
          <p:cNvPr id="7" name="Content Placeholder 4"/>
          <p:cNvSpPr>
            <a:spLocks noGrp="1"/>
          </p:cNvSpPr>
          <p:nvPr>
            <p:ph idx="1"/>
          </p:nvPr>
        </p:nvSpPr>
        <p:spPr>
          <a:xfrm>
            <a:off x="1112639" y="1739348"/>
            <a:ext cx="10058280" cy="1769165"/>
          </a:xfrm>
        </p:spPr>
        <p:txBody>
          <a:bodyPr>
            <a:normAutofit lnSpcReduction="10000"/>
          </a:bodyPr>
          <a:lstStyle/>
          <a:p>
            <a:pPr marL="0" indent="0">
              <a:buNone/>
            </a:pPr>
            <a:r>
              <a:rPr lang="en-AU" dirty="0">
                <a:sym typeface="Wingdings" panose="05000000000000000000" pitchFamily="2" charset="2"/>
              </a:rPr>
              <a:t>   </a:t>
            </a:r>
            <a:r>
              <a:rPr lang="en-AU" b="1" dirty="0">
                <a:solidFill>
                  <a:srgbClr val="203315"/>
                </a:solidFill>
              </a:rPr>
              <a:t>Amendments to the Standards – Existing Standard/Criteria Reworded</a:t>
            </a:r>
            <a:endParaRPr lang="en-AU" sz="1800" b="0" i="0" u="none" strike="noStrike" baseline="0" dirty="0">
              <a:solidFill>
                <a:srgbClr val="000000"/>
              </a:solidFill>
              <a:latin typeface="Segoe UI" panose="020B0502040204020203" pitchFamily="34" charset="0"/>
            </a:endParaRPr>
          </a:p>
          <a:p>
            <a:r>
              <a:rPr lang="en-AU" sz="1600" b="0" i="0" u="none" strike="noStrike" baseline="0" dirty="0">
                <a:solidFill>
                  <a:srgbClr val="000000"/>
                </a:solidFill>
              </a:rPr>
              <a:t>Maintenance Module – Daily Check: 2.2</a:t>
            </a:r>
            <a:br>
              <a:rPr lang="en-AU" sz="1600" b="0" i="0" u="none" strike="noStrike" baseline="0" dirty="0">
                <a:solidFill>
                  <a:srgbClr val="000000"/>
                </a:solidFill>
              </a:rPr>
            </a:br>
            <a:r>
              <a:rPr lang="en-AU" sz="1600" b="1" i="0" u="none" strike="noStrike" baseline="0" dirty="0">
                <a:solidFill>
                  <a:srgbClr val="000000"/>
                </a:solidFill>
              </a:rPr>
              <a:t>From: </a:t>
            </a:r>
            <a:r>
              <a:rPr lang="en-AU" sz="1600" b="0" i="0" u="none" strike="noStrike" baseline="0" dirty="0">
                <a:solidFill>
                  <a:srgbClr val="000000"/>
                </a:solidFill>
              </a:rPr>
              <a:t>Brakes to ensure fully operational, adequately adjusted, and free of leaks. </a:t>
            </a:r>
            <a:br>
              <a:rPr lang="en-AU" sz="1600" b="0" i="0" u="none" strike="noStrike" baseline="0" dirty="0">
                <a:solidFill>
                  <a:srgbClr val="000000"/>
                </a:solidFill>
              </a:rPr>
            </a:br>
            <a:r>
              <a:rPr lang="en-AU" sz="1600" b="1" i="0" u="none" strike="noStrike" baseline="0" dirty="0">
                <a:solidFill>
                  <a:srgbClr val="000000"/>
                </a:solidFill>
              </a:rPr>
              <a:t>Reworded</a:t>
            </a:r>
            <a:r>
              <a:rPr lang="en-AU" sz="1600" b="0" i="0" u="none" strike="noStrike" baseline="0" dirty="0">
                <a:solidFill>
                  <a:srgbClr val="000000"/>
                </a:solidFill>
              </a:rPr>
              <a:t> </a:t>
            </a:r>
            <a:r>
              <a:rPr lang="en-AU" sz="1600" b="1" i="0" u="none" strike="noStrike" baseline="0" dirty="0">
                <a:solidFill>
                  <a:srgbClr val="000000"/>
                </a:solidFill>
              </a:rPr>
              <a:t>To: </a:t>
            </a:r>
            <a:r>
              <a:rPr lang="en-AU" sz="1600" b="0" i="0" u="none" strike="noStrike" baseline="0" dirty="0">
                <a:solidFill>
                  <a:srgbClr val="000000"/>
                </a:solidFill>
              </a:rPr>
              <a:t>Brakes to ensure fully operational, adequately adjusted, and free of leaks. All ABS, EBS, ESC and T-EBS plugs MUST be connected and Systems Operational if present..</a:t>
            </a:r>
          </a:p>
          <a:p>
            <a:r>
              <a:rPr lang="en-AU" sz="1600" b="0" i="0" u="none" strike="noStrike" baseline="0" dirty="0">
                <a:solidFill>
                  <a:srgbClr val="000000"/>
                </a:solidFill>
              </a:rPr>
              <a:t>Common Standards: 4 – Internal Review All references to “annual” Internal Reviews reworded to “bi-annual (6 monthly) at a minimum”. </a:t>
            </a:r>
          </a:p>
          <a:p>
            <a:pPr marL="0" indent="0">
              <a:buNone/>
            </a:pPr>
            <a:endParaRPr lang="en-AU" dirty="0"/>
          </a:p>
        </p:txBody>
      </p:sp>
      <p:sp>
        <p:nvSpPr>
          <p:cNvPr id="2" name="TextBox 1">
            <a:extLst>
              <a:ext uri="{FF2B5EF4-FFF2-40B4-BE49-F238E27FC236}">
                <a16:creationId xmlns:a16="http://schemas.microsoft.com/office/drawing/2014/main" id="{85F5E69F-DFFB-48C0-8269-B5A98309248E}"/>
              </a:ext>
            </a:extLst>
          </p:cNvPr>
          <p:cNvSpPr txBox="1"/>
          <p:nvPr/>
        </p:nvSpPr>
        <p:spPr>
          <a:xfrm>
            <a:off x="1112639" y="3733870"/>
            <a:ext cx="10436631" cy="2800767"/>
          </a:xfrm>
          <a:prstGeom prst="rect">
            <a:avLst/>
          </a:prstGeom>
          <a:noFill/>
        </p:spPr>
        <p:txBody>
          <a:bodyPr wrap="square" numCol="2" rtlCol="0">
            <a:spAutoFit/>
          </a:bodyPr>
          <a:lstStyle/>
          <a:p>
            <a:r>
              <a:rPr lang="en-AU" sz="1600" b="0" i="0" u="none" strike="noStrike" baseline="0" dirty="0">
                <a:solidFill>
                  <a:srgbClr val="000000"/>
                </a:solidFill>
                <a:latin typeface="Segoe UI" panose="020B0502040204020203" pitchFamily="34" charset="0"/>
                <a:cs typeface="Segoe UI" panose="020B0502040204020203" pitchFamily="34" charset="0"/>
              </a:rPr>
              <a:t>Common Standards: 2.8 Fatigue Module</a:t>
            </a:r>
          </a:p>
          <a:p>
            <a:r>
              <a:rPr lang="en-AU" sz="1600" b="1" i="0" u="none" strike="noStrike" baseline="0" dirty="0">
                <a:solidFill>
                  <a:srgbClr val="000000"/>
                </a:solidFill>
                <a:latin typeface="Segoe UI" panose="020B0502040204020203" pitchFamily="34" charset="0"/>
                <a:cs typeface="Segoe UI" panose="020B0502040204020203" pitchFamily="34" charset="0"/>
              </a:rPr>
              <a:t>From: </a:t>
            </a:r>
            <a:r>
              <a:rPr lang="en-AU" sz="1600" b="0" i="0" u="none" strike="noStrike" baseline="0" dirty="0">
                <a:solidFill>
                  <a:srgbClr val="000000"/>
                </a:solidFill>
                <a:latin typeface="Segoe UI" panose="020B0502040204020203" pitchFamily="34" charset="0"/>
                <a:cs typeface="Segoe UI" panose="020B0502040204020203" pitchFamily="34" charset="0"/>
              </a:rPr>
              <a:t>As a minimum trip records must record: </a:t>
            </a:r>
          </a:p>
          <a:p>
            <a:pPr lvl="1"/>
            <a:r>
              <a:rPr lang="en-AU" sz="1600" b="0" i="0" u="none" strike="noStrike" baseline="0" dirty="0">
                <a:solidFill>
                  <a:srgbClr val="000000"/>
                </a:solidFill>
                <a:latin typeface="Segoe UI" panose="020B0502040204020203" pitchFamily="34" charset="0"/>
                <a:cs typeface="Segoe UI" panose="020B0502040204020203" pitchFamily="34" charset="0"/>
              </a:rPr>
              <a:t>Work time </a:t>
            </a:r>
          </a:p>
          <a:p>
            <a:pPr lvl="1"/>
            <a:r>
              <a:rPr lang="en-AU" sz="1600" b="0" i="0" u="none" strike="noStrike" baseline="0" dirty="0">
                <a:solidFill>
                  <a:srgbClr val="000000"/>
                </a:solidFill>
                <a:latin typeface="Segoe UI" panose="020B0502040204020203" pitchFamily="34" charset="0"/>
                <a:cs typeface="Segoe UI" panose="020B0502040204020203" pitchFamily="34" charset="0"/>
              </a:rPr>
              <a:t>Breaks from driving </a:t>
            </a:r>
          </a:p>
          <a:p>
            <a:pPr lvl="1"/>
            <a:r>
              <a:rPr lang="en-AU" sz="1600" b="0" i="0" u="none" strike="noStrike" baseline="0" dirty="0">
                <a:solidFill>
                  <a:srgbClr val="000000"/>
                </a:solidFill>
                <a:latin typeface="Segoe UI" panose="020B0502040204020203" pitchFamily="34" charset="0"/>
                <a:cs typeface="Segoe UI" panose="020B0502040204020203" pitchFamily="34" charset="0"/>
              </a:rPr>
              <a:t>Non-work time </a:t>
            </a:r>
          </a:p>
          <a:p>
            <a:pPr lvl="1"/>
            <a:r>
              <a:rPr lang="en-AU" sz="1600" b="0" i="0" u="none" strike="noStrike" baseline="0" dirty="0">
                <a:solidFill>
                  <a:srgbClr val="000000"/>
                </a:solidFill>
                <a:latin typeface="Segoe UI" panose="020B0502040204020203" pitchFamily="34" charset="0"/>
                <a:cs typeface="Segoe UI" panose="020B0502040204020203" pitchFamily="34" charset="0"/>
              </a:rPr>
              <a:t>Drivers full name </a:t>
            </a:r>
          </a:p>
          <a:p>
            <a:pPr lvl="1"/>
            <a:r>
              <a:rPr lang="en-AU" sz="1600" b="0" i="0" u="none" strike="noStrike" baseline="0" dirty="0">
                <a:solidFill>
                  <a:srgbClr val="000000"/>
                </a:solidFill>
                <a:latin typeface="Segoe UI" panose="020B0502040204020203" pitchFamily="34" charset="0"/>
                <a:cs typeface="Segoe UI" panose="020B0502040204020203" pitchFamily="34" charset="0"/>
              </a:rPr>
              <a:t>Date </a:t>
            </a:r>
          </a:p>
          <a:p>
            <a:pPr lvl="1"/>
            <a:r>
              <a:rPr lang="en-AU" sz="1600" b="0" i="0" u="none" strike="noStrike" baseline="0" dirty="0">
                <a:solidFill>
                  <a:srgbClr val="000000"/>
                </a:solidFill>
                <a:latin typeface="Segoe UI" panose="020B0502040204020203" pitchFamily="34" charset="0"/>
                <a:cs typeface="Segoe UI" panose="020B0502040204020203" pitchFamily="34" charset="0"/>
              </a:rPr>
              <a:t>Start and finish times (trip sheets) for trips with details of any alterations ”. </a:t>
            </a:r>
          </a:p>
          <a:p>
            <a:endParaRPr lang="en-AU" sz="1600" b="1" i="0" u="none" strike="noStrike" baseline="0" dirty="0">
              <a:solidFill>
                <a:srgbClr val="000000"/>
              </a:solidFill>
              <a:latin typeface="Segoe UI" panose="020B0502040204020203" pitchFamily="34" charset="0"/>
              <a:cs typeface="Segoe UI" panose="020B0502040204020203" pitchFamily="34" charset="0"/>
            </a:endParaRPr>
          </a:p>
          <a:p>
            <a:endParaRPr lang="en-AU" sz="1600" b="1" i="0" u="none" strike="noStrike" baseline="0" dirty="0">
              <a:solidFill>
                <a:srgbClr val="000000"/>
              </a:solidFill>
              <a:latin typeface="Segoe UI" panose="020B0502040204020203" pitchFamily="34" charset="0"/>
              <a:cs typeface="Segoe UI" panose="020B0502040204020203" pitchFamily="34" charset="0"/>
            </a:endParaRPr>
          </a:p>
          <a:p>
            <a:endParaRPr lang="en-AU" sz="1600" b="1" dirty="0">
              <a:solidFill>
                <a:srgbClr val="000000"/>
              </a:solidFill>
              <a:latin typeface="Segoe UI" panose="020B0502040204020203" pitchFamily="34" charset="0"/>
              <a:cs typeface="Segoe UI" panose="020B0502040204020203" pitchFamily="34" charset="0"/>
            </a:endParaRPr>
          </a:p>
          <a:p>
            <a:r>
              <a:rPr lang="en-AU" sz="1600" b="1" i="0" u="none" strike="noStrike" baseline="0" dirty="0">
                <a:solidFill>
                  <a:srgbClr val="000000"/>
                </a:solidFill>
                <a:latin typeface="Segoe UI" panose="020B0502040204020203" pitchFamily="34" charset="0"/>
                <a:cs typeface="Segoe UI" panose="020B0502040204020203" pitchFamily="34" charset="0"/>
              </a:rPr>
              <a:t>Reworded To: </a:t>
            </a:r>
            <a:r>
              <a:rPr lang="en-AU" sz="1600" b="0" i="0" u="none" strike="noStrike" baseline="0" dirty="0">
                <a:solidFill>
                  <a:srgbClr val="000000"/>
                </a:solidFill>
                <a:latin typeface="Segoe UI" panose="020B0502040204020203" pitchFamily="34" charset="0"/>
                <a:cs typeface="Segoe UI" panose="020B0502040204020203" pitchFamily="34" charset="0"/>
              </a:rPr>
              <a:t>As a minimum trip records must record: </a:t>
            </a:r>
          </a:p>
          <a:p>
            <a:pPr lvl="1"/>
            <a:r>
              <a:rPr lang="en-AU" sz="1600" b="0" i="0" u="none" strike="noStrike" baseline="0" dirty="0">
                <a:solidFill>
                  <a:srgbClr val="000000"/>
                </a:solidFill>
                <a:latin typeface="Segoe UI" panose="020B0502040204020203" pitchFamily="34" charset="0"/>
                <a:cs typeface="Segoe UI" panose="020B0502040204020203" pitchFamily="34" charset="0"/>
              </a:rPr>
              <a:t>Work time </a:t>
            </a:r>
          </a:p>
          <a:p>
            <a:pPr lvl="1"/>
            <a:r>
              <a:rPr lang="en-AU" sz="1600" b="0" i="0" u="none" strike="noStrike" baseline="0" dirty="0">
                <a:solidFill>
                  <a:srgbClr val="000000"/>
                </a:solidFill>
                <a:latin typeface="Segoe UI" panose="020B0502040204020203" pitchFamily="34" charset="0"/>
                <a:cs typeface="Segoe UI" panose="020B0502040204020203" pitchFamily="34" charset="0"/>
              </a:rPr>
              <a:t>Breaks from driving </a:t>
            </a:r>
          </a:p>
          <a:p>
            <a:pPr lvl="1"/>
            <a:r>
              <a:rPr lang="en-AU" sz="1600" b="0" i="0" u="none" strike="noStrike" baseline="0" dirty="0">
                <a:solidFill>
                  <a:srgbClr val="000000"/>
                </a:solidFill>
                <a:latin typeface="Segoe UI" panose="020B0502040204020203" pitchFamily="34" charset="0"/>
                <a:cs typeface="Segoe UI" panose="020B0502040204020203" pitchFamily="34" charset="0"/>
              </a:rPr>
              <a:t>Non-work time </a:t>
            </a:r>
          </a:p>
          <a:p>
            <a:pPr lvl="1"/>
            <a:r>
              <a:rPr lang="en-AU" sz="1600" b="0" i="0" u="none" strike="noStrike" baseline="0" dirty="0">
                <a:solidFill>
                  <a:srgbClr val="000000"/>
                </a:solidFill>
                <a:latin typeface="Segoe UI" panose="020B0502040204020203" pitchFamily="34" charset="0"/>
                <a:cs typeface="Segoe UI" panose="020B0502040204020203" pitchFamily="34" charset="0"/>
              </a:rPr>
              <a:t>Drivers full name </a:t>
            </a:r>
          </a:p>
          <a:p>
            <a:pPr lvl="1"/>
            <a:r>
              <a:rPr lang="en-AU" sz="1600" b="0" i="0" u="none" strike="noStrike" baseline="0" dirty="0">
                <a:solidFill>
                  <a:srgbClr val="000000"/>
                </a:solidFill>
                <a:latin typeface="Segoe UI" panose="020B0502040204020203" pitchFamily="34" charset="0"/>
                <a:cs typeface="Segoe UI" panose="020B0502040204020203" pitchFamily="34" charset="0"/>
              </a:rPr>
              <a:t>Date </a:t>
            </a:r>
          </a:p>
          <a:p>
            <a:pPr lvl="1"/>
            <a:r>
              <a:rPr lang="en-AU" sz="1600" b="0" i="0" u="none" strike="noStrike" baseline="0" dirty="0">
                <a:solidFill>
                  <a:srgbClr val="000000"/>
                </a:solidFill>
                <a:latin typeface="Segoe UI" panose="020B0502040204020203" pitchFamily="34" charset="0"/>
                <a:cs typeface="Segoe UI" panose="020B0502040204020203" pitchFamily="34" charset="0"/>
              </a:rPr>
              <a:t>Start and finish times (trip sheets) for trips with details of any alterations ”.</a:t>
            </a:r>
          </a:p>
          <a:p>
            <a:pPr lvl="1"/>
            <a:r>
              <a:rPr lang="en-AU" sz="1600" dirty="0">
                <a:solidFill>
                  <a:srgbClr val="000000"/>
                </a:solidFill>
                <a:latin typeface="Segoe UI" panose="020B0502040204020203" pitchFamily="34" charset="0"/>
                <a:cs typeface="Segoe UI" panose="020B0502040204020203" pitchFamily="34" charset="0"/>
              </a:rPr>
              <a:t>Start and finish locations</a:t>
            </a:r>
            <a:r>
              <a:rPr lang="en-AU" sz="1600" b="0" i="0" u="none" strike="noStrike" baseline="0" dirty="0">
                <a:solidFill>
                  <a:srgbClr val="000000"/>
                </a:solidFill>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2441059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28192" y="2438400"/>
            <a:ext cx="9732579" cy="2262293"/>
          </a:xfrm>
        </p:spPr>
        <p:txBody>
          <a:bodyPr/>
          <a:lstStyle/>
          <a:p>
            <a:r>
              <a:rPr lang="en-AU" sz="5400" dirty="0"/>
              <a:t>Operator Guide and Sample Template Forms</a:t>
            </a:r>
          </a:p>
        </p:txBody>
      </p:sp>
    </p:spTree>
    <p:extLst>
      <p:ext uri="{BB962C8B-B14F-4D97-AF65-F5344CB8AC3E}">
        <p14:creationId xmlns:p14="http://schemas.microsoft.com/office/powerpoint/2010/main" val="2661619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2639" y="712470"/>
            <a:ext cx="9416024" cy="1181643"/>
          </a:xfrm>
        </p:spPr>
        <p:txBody>
          <a:bodyPr/>
          <a:lstStyle/>
          <a:p>
            <a:r>
              <a:rPr lang="en-AU" dirty="0"/>
              <a:t>Management System Standards</a:t>
            </a:r>
          </a:p>
        </p:txBody>
      </p:sp>
      <p:sp>
        <p:nvSpPr>
          <p:cNvPr id="7" name="Content Placeholder 4"/>
          <p:cNvSpPr>
            <a:spLocks noGrp="1"/>
          </p:cNvSpPr>
          <p:nvPr>
            <p:ph idx="1"/>
          </p:nvPr>
        </p:nvSpPr>
        <p:spPr>
          <a:xfrm>
            <a:off x="943674" y="1652331"/>
            <a:ext cx="10058280" cy="4738530"/>
          </a:xfrm>
        </p:spPr>
        <p:txBody>
          <a:bodyPr>
            <a:normAutofit fontScale="70000" lnSpcReduction="20000"/>
          </a:bodyPr>
          <a:lstStyle/>
          <a:p>
            <a:pPr marL="0" indent="0">
              <a:buNone/>
            </a:pPr>
            <a:r>
              <a:rPr lang="en-AU" dirty="0">
                <a:sym typeface="Wingdings" panose="05000000000000000000" pitchFamily="2" charset="2"/>
              </a:rPr>
              <a:t>   </a:t>
            </a:r>
            <a:r>
              <a:rPr lang="en-AU" b="1" dirty="0">
                <a:sym typeface="Wingdings" panose="05000000000000000000" pitchFamily="2" charset="2"/>
              </a:rPr>
              <a:t>Additions to Common Terminology</a:t>
            </a:r>
            <a:endParaRPr lang="en-AU" b="1" dirty="0">
              <a:solidFill>
                <a:srgbClr val="203315"/>
              </a:solidFill>
            </a:endParaRPr>
          </a:p>
          <a:p>
            <a:r>
              <a:rPr lang="en-AU" sz="2200" dirty="0"/>
              <a:t>Consultant - Defined by Main Roads Heavy Vehicle Services as an individual or company who provide expert advice and /or services re implementation, design and ongoing support professionally, whether compensated or not, on all matters relating to an Operators WAHVA.</a:t>
            </a:r>
          </a:p>
          <a:p>
            <a:r>
              <a:rPr lang="en-AU" sz="2200" dirty="0"/>
              <a:t>Management Systems - This means the Maintenance Management System, Mass Management System, Load Management System, Fatigue Management System and the Common Standards.</a:t>
            </a:r>
          </a:p>
          <a:p>
            <a:r>
              <a:rPr lang="en-AU" sz="2200" dirty="0"/>
              <a:t>Qualified Person/s (re: vehicle maintenance) - This includes the following people: </a:t>
            </a:r>
          </a:p>
          <a:p>
            <a:pPr lvl="1"/>
            <a:r>
              <a:rPr lang="en-AU" sz="2200" dirty="0"/>
              <a:t>1) Trade qualified in-house mechanics/repairers/workshop employees and any person/s who are working under their supervision; </a:t>
            </a:r>
          </a:p>
          <a:p>
            <a:pPr lvl="1"/>
            <a:r>
              <a:rPr lang="en-AU" sz="2200" dirty="0"/>
              <a:t>2) any person/s who have had at least five years’ experience in the maintenance of heavy vehicles; and </a:t>
            </a:r>
          </a:p>
          <a:p>
            <a:pPr lvl="1"/>
            <a:r>
              <a:rPr lang="en-AU" sz="2200" dirty="0"/>
              <a:t>3) external registered suppliers.</a:t>
            </a:r>
          </a:p>
          <a:p>
            <a:pPr marL="355600" lvl="1" indent="0">
              <a:buNone/>
            </a:pPr>
            <a:endParaRPr lang="en-AU" sz="2200" dirty="0"/>
          </a:p>
          <a:p>
            <a:pPr marL="0" indent="0">
              <a:buNone/>
            </a:pPr>
            <a:r>
              <a:rPr lang="en-AU" sz="2400" dirty="0">
                <a:sym typeface="Wingdings" panose="05000000000000000000" pitchFamily="2" charset="2"/>
              </a:rPr>
              <a:t>   </a:t>
            </a:r>
            <a:r>
              <a:rPr lang="en-AU" b="1" dirty="0">
                <a:sym typeface="Wingdings" panose="05000000000000000000" pitchFamily="2" charset="2"/>
              </a:rPr>
              <a:t>Other Amendments</a:t>
            </a:r>
            <a:endParaRPr lang="en-AU" b="0" i="0" u="none" strike="noStrike" baseline="0" dirty="0">
              <a:solidFill>
                <a:srgbClr val="000000"/>
              </a:solidFill>
            </a:endParaRPr>
          </a:p>
          <a:p>
            <a:pPr algn="l"/>
            <a:r>
              <a:rPr lang="en-AU" sz="2100" dirty="0">
                <a:solidFill>
                  <a:srgbClr val="000000"/>
                </a:solidFill>
              </a:rPr>
              <a:t>All references to “annual”</a:t>
            </a:r>
            <a:r>
              <a:rPr lang="en-AU" sz="2100" b="0" i="0" u="none" strike="noStrike" baseline="0" dirty="0">
                <a:solidFill>
                  <a:srgbClr val="000000"/>
                </a:solidFill>
              </a:rPr>
              <a:t> Internal Reviews reworded to “bi-annual (6 monthly)” as a minimum.</a:t>
            </a:r>
          </a:p>
          <a:p>
            <a:r>
              <a:rPr lang="en-AU" sz="2100" b="0" i="0" u="none" strike="noStrike" baseline="0" dirty="0">
                <a:solidFill>
                  <a:srgbClr val="000000"/>
                </a:solidFill>
              </a:rPr>
              <a:t>Removed all references to Quarterly Compliance Statements.</a:t>
            </a:r>
          </a:p>
          <a:p>
            <a:r>
              <a:rPr lang="en-AU" sz="2100" b="0" i="0" u="none" strike="noStrike" baseline="0" dirty="0">
                <a:solidFill>
                  <a:srgbClr val="000000"/>
                </a:solidFill>
              </a:rPr>
              <a:t>Fatigue Management Policy Statement template form: - Amended to include the requirements of Fatigue Module Standard 3.1, 3.2 &amp; 3.3.</a:t>
            </a:r>
          </a:p>
          <a:p>
            <a:r>
              <a:rPr lang="en-AU" sz="2100" b="0" i="0" u="none" strike="noStrike" baseline="0" dirty="0">
                <a:solidFill>
                  <a:srgbClr val="000000"/>
                </a:solidFill>
              </a:rPr>
              <a:t>Statement of Responsibilities template forms: - New forms for each of the modules &amp; Common Standards, which list the minimum responsibility requirements for each with options to select who is tasked with these.	</a:t>
            </a:r>
          </a:p>
          <a:p>
            <a:pPr marL="0" indent="0">
              <a:buNone/>
            </a:pPr>
            <a:endParaRPr lang="en-AU" sz="2000" dirty="0"/>
          </a:p>
          <a:p>
            <a:pPr marL="0" indent="0">
              <a:buNone/>
            </a:pPr>
            <a:endParaRPr lang="en-AU" dirty="0"/>
          </a:p>
        </p:txBody>
      </p:sp>
    </p:spTree>
    <p:extLst>
      <p:ext uri="{BB962C8B-B14F-4D97-AF65-F5344CB8AC3E}">
        <p14:creationId xmlns:p14="http://schemas.microsoft.com/office/powerpoint/2010/main" val="3351182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28192" y="2438400"/>
            <a:ext cx="9732579" cy="2262293"/>
          </a:xfrm>
        </p:spPr>
        <p:txBody>
          <a:bodyPr/>
          <a:lstStyle/>
          <a:p>
            <a:r>
              <a:rPr lang="en-AU" sz="5400" dirty="0"/>
              <a:t>WAHVA Business Rules</a:t>
            </a:r>
          </a:p>
        </p:txBody>
      </p:sp>
    </p:spTree>
    <p:extLst>
      <p:ext uri="{BB962C8B-B14F-4D97-AF65-F5344CB8AC3E}">
        <p14:creationId xmlns:p14="http://schemas.microsoft.com/office/powerpoint/2010/main" val="2429154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520" y="977647"/>
            <a:ext cx="2124337" cy="613410"/>
          </a:xfrm>
        </p:spPr>
        <p:txBody>
          <a:bodyPr/>
          <a:lstStyle/>
          <a:p>
            <a:r>
              <a:rPr lang="en-AU" dirty="0"/>
              <a:t>Welcome</a:t>
            </a:r>
          </a:p>
        </p:txBody>
      </p:sp>
      <p:sp>
        <p:nvSpPr>
          <p:cNvPr id="3" name="Content Placeholder 2"/>
          <p:cNvSpPr>
            <a:spLocks noGrp="1"/>
          </p:cNvSpPr>
          <p:nvPr>
            <p:ph idx="4294967295"/>
          </p:nvPr>
        </p:nvSpPr>
        <p:spPr>
          <a:xfrm>
            <a:off x="1233974" y="1591057"/>
            <a:ext cx="4903057" cy="4836120"/>
          </a:xfrm>
        </p:spPr>
        <p:txBody>
          <a:bodyPr>
            <a:normAutofit/>
          </a:bodyPr>
          <a:lstStyle/>
          <a:p>
            <a:r>
              <a:rPr lang="en-AU" sz="2400" dirty="0"/>
              <a:t>Housekeeping</a:t>
            </a:r>
          </a:p>
          <a:p>
            <a:pPr marL="0" indent="0">
              <a:buNone/>
            </a:pPr>
            <a:endParaRPr lang="en-AU" sz="2400" dirty="0"/>
          </a:p>
          <a:p>
            <a:r>
              <a:rPr lang="en-AU" sz="2400" dirty="0"/>
              <a:t>HVS Overview</a:t>
            </a:r>
          </a:p>
          <a:p>
            <a:endParaRPr lang="en-AU" sz="2400" dirty="0"/>
          </a:p>
          <a:p>
            <a:r>
              <a:rPr lang="en-AU" sz="2400" dirty="0"/>
              <a:t>Consultant vs Auditor</a:t>
            </a:r>
          </a:p>
          <a:p>
            <a:endParaRPr lang="en-AU" sz="2400" dirty="0"/>
          </a:p>
          <a:p>
            <a:r>
              <a:rPr lang="en-AU" sz="2400" dirty="0"/>
              <a:t>Revised Documentation</a:t>
            </a:r>
          </a:p>
          <a:p>
            <a:pPr marL="0" indent="0">
              <a:buNone/>
            </a:pPr>
            <a:endParaRPr lang="en-AU" sz="2400" dirty="0"/>
          </a:p>
          <a:p>
            <a:r>
              <a:rPr lang="en-AU" sz="2400" dirty="0"/>
              <a:t>Q &amp; A Session</a:t>
            </a:r>
          </a:p>
          <a:p>
            <a:pPr marL="0" indent="0">
              <a:buNone/>
            </a:pPr>
            <a:endParaRPr lang="en-AU" sz="2400" dirty="0"/>
          </a:p>
          <a:p>
            <a:pPr marL="0" indent="0">
              <a:buNone/>
            </a:pPr>
            <a:endParaRPr lang="en-AU" sz="2400" dirty="0"/>
          </a:p>
          <a:p>
            <a:endParaRPr lang="en-AU" dirty="0"/>
          </a:p>
        </p:txBody>
      </p:sp>
      <p:pic>
        <p:nvPicPr>
          <p:cNvPr id="4" name="Picture 3">
            <a:extLst>
              <a:ext uri="{FF2B5EF4-FFF2-40B4-BE49-F238E27FC236}">
                <a16:creationId xmlns:a16="http://schemas.microsoft.com/office/drawing/2014/main" id="{F75CD580-5C91-42A7-98C8-E184CCE86260}"/>
              </a:ext>
            </a:extLst>
          </p:cNvPr>
          <p:cNvPicPr>
            <a:picLocks noChangeAspect="1"/>
          </p:cNvPicPr>
          <p:nvPr/>
        </p:nvPicPr>
        <p:blipFill>
          <a:blip r:embed="rId3"/>
          <a:stretch>
            <a:fillRect/>
          </a:stretch>
        </p:blipFill>
        <p:spPr>
          <a:xfrm>
            <a:off x="7520154" y="1591057"/>
            <a:ext cx="3254526" cy="4619897"/>
          </a:xfrm>
          <a:prstGeom prst="rect">
            <a:avLst/>
          </a:prstGeom>
        </p:spPr>
      </p:pic>
    </p:spTree>
    <p:extLst>
      <p:ext uri="{BB962C8B-B14F-4D97-AF65-F5344CB8AC3E}">
        <p14:creationId xmlns:p14="http://schemas.microsoft.com/office/powerpoint/2010/main" val="3316844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2639" y="712470"/>
            <a:ext cx="9416024" cy="1181643"/>
          </a:xfrm>
        </p:spPr>
        <p:txBody>
          <a:bodyPr/>
          <a:lstStyle/>
          <a:p>
            <a:r>
              <a:rPr lang="en-AU" dirty="0"/>
              <a:t>WAHVA Business Rules</a:t>
            </a:r>
          </a:p>
        </p:txBody>
      </p:sp>
      <p:sp>
        <p:nvSpPr>
          <p:cNvPr id="7" name="Content Placeholder 4"/>
          <p:cNvSpPr>
            <a:spLocks noGrp="1"/>
          </p:cNvSpPr>
          <p:nvPr>
            <p:ph idx="1"/>
          </p:nvPr>
        </p:nvSpPr>
        <p:spPr>
          <a:xfrm>
            <a:off x="933734" y="1552939"/>
            <a:ext cx="10058280" cy="4738530"/>
          </a:xfrm>
        </p:spPr>
        <p:txBody>
          <a:bodyPr>
            <a:normAutofit lnSpcReduction="10000"/>
          </a:bodyPr>
          <a:lstStyle/>
          <a:p>
            <a:pPr marL="0" indent="0">
              <a:buNone/>
            </a:pPr>
            <a:r>
              <a:rPr lang="en-AU" dirty="0">
                <a:sym typeface="Wingdings" panose="05000000000000000000" pitchFamily="2" charset="2"/>
              </a:rPr>
              <a:t>   </a:t>
            </a:r>
            <a:r>
              <a:rPr lang="en-AU" b="1" dirty="0">
                <a:sym typeface="Wingdings" panose="05000000000000000000" pitchFamily="2" charset="2"/>
              </a:rPr>
              <a:t>Additions to Common Terminology</a:t>
            </a:r>
            <a:endParaRPr lang="en-AU" b="1" dirty="0">
              <a:solidFill>
                <a:srgbClr val="203315"/>
              </a:solidFill>
            </a:endParaRPr>
          </a:p>
          <a:p>
            <a:r>
              <a:rPr lang="en-AU" sz="1800" dirty="0"/>
              <a:t>Qualified Person/s (re: vehicle maintenance) - This includes the following people: </a:t>
            </a:r>
          </a:p>
          <a:p>
            <a:pPr lvl="1"/>
            <a:r>
              <a:rPr lang="en-AU" sz="1800" dirty="0"/>
              <a:t>1) Trade qualified in-house mechanics/repairers/workshop employees and any person/s who are working under their supervision; </a:t>
            </a:r>
          </a:p>
          <a:p>
            <a:pPr lvl="1"/>
            <a:r>
              <a:rPr lang="en-AU" sz="1800" dirty="0"/>
              <a:t>2) any person/s who have had at least five years’ experience in the maintenance of heavy vehicles; and </a:t>
            </a:r>
          </a:p>
          <a:p>
            <a:pPr lvl="1"/>
            <a:r>
              <a:rPr lang="en-AU" sz="1800" dirty="0"/>
              <a:t>3) external registered suppliers.</a:t>
            </a:r>
          </a:p>
          <a:p>
            <a:pPr marL="355600" lvl="1" indent="0">
              <a:buNone/>
            </a:pPr>
            <a:endParaRPr lang="en-AU" sz="2200" dirty="0"/>
          </a:p>
          <a:p>
            <a:pPr marL="0" indent="0">
              <a:buNone/>
            </a:pPr>
            <a:r>
              <a:rPr lang="en-AU" sz="2400" dirty="0">
                <a:sym typeface="Wingdings" panose="05000000000000000000" pitchFamily="2" charset="2"/>
              </a:rPr>
              <a:t>  </a:t>
            </a:r>
            <a:r>
              <a:rPr lang="en-AU" sz="1800" b="1" dirty="0">
                <a:sym typeface="Wingdings" panose="05000000000000000000" pitchFamily="2" charset="2"/>
              </a:rPr>
              <a:t>Other Amendments</a:t>
            </a:r>
            <a:endParaRPr lang="en-AU" sz="1800" b="0" i="0" u="none" strike="noStrike" baseline="0" dirty="0">
              <a:solidFill>
                <a:srgbClr val="000000"/>
              </a:solidFill>
            </a:endParaRPr>
          </a:p>
          <a:p>
            <a:pPr algn="l"/>
            <a:r>
              <a:rPr lang="en-AU" sz="1600" b="0" i="0" u="none" strike="noStrike" baseline="0" dirty="0">
                <a:solidFill>
                  <a:srgbClr val="000000"/>
                </a:solidFill>
                <a:latin typeface="Segoe UI" panose="020B0502040204020203" pitchFamily="34" charset="0"/>
              </a:rPr>
              <a:t>Fees and Charges: Expanded with an explanation of how accreditation fees can be paid and what is required</a:t>
            </a:r>
            <a:r>
              <a:rPr lang="en-AU" sz="1600" b="0" i="0" u="none" strike="noStrike" baseline="0" dirty="0">
                <a:solidFill>
                  <a:srgbClr val="000000"/>
                </a:solidFill>
              </a:rPr>
              <a:t>.</a:t>
            </a:r>
          </a:p>
          <a:p>
            <a:r>
              <a:rPr lang="en-AU" sz="1600" b="0" i="0" u="none" strike="noStrike" baseline="0" dirty="0">
                <a:solidFill>
                  <a:srgbClr val="000000"/>
                </a:solidFill>
                <a:latin typeface="Segoe UI" panose="020B0502040204020203" pitchFamily="34" charset="0"/>
              </a:rPr>
              <a:t>Random Compliance Checks: </a:t>
            </a:r>
            <a:r>
              <a:rPr lang="en-AU" sz="1600" b="0" i="1" u="none" strike="noStrike" baseline="0" dirty="0">
                <a:solidFill>
                  <a:srgbClr val="000000"/>
                </a:solidFill>
                <a:latin typeface="Segoe UI" panose="020B0502040204020203" pitchFamily="34" charset="0"/>
              </a:rPr>
              <a:t>Removal </a:t>
            </a:r>
            <a:r>
              <a:rPr lang="en-AU" sz="1600" b="0" i="0" u="none" strike="noStrike" baseline="0" dirty="0">
                <a:solidFill>
                  <a:srgbClr val="000000"/>
                </a:solidFill>
                <a:latin typeface="Segoe UI" panose="020B0502040204020203" pitchFamily="34" charset="0"/>
              </a:rPr>
              <a:t>of paragraphs referencing quarterly compliance statements</a:t>
            </a:r>
            <a:r>
              <a:rPr lang="en-AU" sz="1600" b="0" i="0" u="none" strike="noStrike" baseline="0" dirty="0">
                <a:solidFill>
                  <a:srgbClr val="000000"/>
                </a:solidFill>
              </a:rPr>
              <a:t>.</a:t>
            </a:r>
          </a:p>
          <a:p>
            <a:r>
              <a:rPr lang="en-AU" sz="1600" b="0" i="0" u="none" strike="noStrike" baseline="0" dirty="0">
                <a:solidFill>
                  <a:srgbClr val="000000"/>
                </a:solidFill>
                <a:latin typeface="Segoe UI" panose="020B0502040204020203" pitchFamily="34" charset="0"/>
              </a:rPr>
              <a:t>EXISTING ACCREDITATION HOLDERS – Renewal Requirements:</a:t>
            </a:r>
          </a:p>
          <a:p>
            <a:pPr lvl="1"/>
            <a:r>
              <a:rPr lang="en-AU" sz="1600" b="0" i="0" u="none" strike="noStrike" baseline="0" dirty="0">
                <a:solidFill>
                  <a:srgbClr val="000000"/>
                </a:solidFill>
                <a:latin typeface="Segoe UI" panose="020B0502040204020203" pitchFamily="34" charset="0"/>
              </a:rPr>
              <a:t>Expanded with an explanation of the HVS products an operator is and isn’t eligible for once their accreditation has expired and the effect on their Anniversary date</a:t>
            </a:r>
            <a:r>
              <a:rPr lang="en-AU" sz="1600" b="0" i="0" u="none" strike="noStrike" baseline="0" dirty="0">
                <a:solidFill>
                  <a:srgbClr val="000000"/>
                </a:solidFill>
              </a:rPr>
              <a:t>.</a:t>
            </a:r>
          </a:p>
          <a:p>
            <a:pPr marL="0" indent="0">
              <a:buNone/>
            </a:pPr>
            <a:endParaRPr lang="en-AU" sz="2000" dirty="0"/>
          </a:p>
          <a:p>
            <a:pPr marL="0" indent="0">
              <a:buNone/>
            </a:pPr>
            <a:endParaRPr lang="en-AU" dirty="0"/>
          </a:p>
        </p:txBody>
      </p:sp>
    </p:spTree>
    <p:extLst>
      <p:ext uri="{BB962C8B-B14F-4D97-AF65-F5344CB8AC3E}">
        <p14:creationId xmlns:p14="http://schemas.microsoft.com/office/powerpoint/2010/main" val="2023931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855272" y="2438400"/>
            <a:ext cx="4956317" cy="2262293"/>
          </a:xfrm>
        </p:spPr>
        <p:txBody>
          <a:bodyPr/>
          <a:lstStyle/>
          <a:p>
            <a:r>
              <a:rPr lang="en-AU" sz="5400" dirty="0"/>
              <a:t>Where To From Here?</a:t>
            </a:r>
          </a:p>
        </p:txBody>
      </p:sp>
    </p:spTree>
    <p:extLst>
      <p:ext uri="{BB962C8B-B14F-4D97-AF65-F5344CB8AC3E}">
        <p14:creationId xmlns:p14="http://schemas.microsoft.com/office/powerpoint/2010/main" val="1545669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BC7F134-C711-424C-B229-F079CCAB4AA6}"/>
              </a:ext>
            </a:extLst>
          </p:cNvPr>
          <p:cNvSpPr txBox="1">
            <a:spLocks/>
          </p:cNvSpPr>
          <p:nvPr/>
        </p:nvSpPr>
        <p:spPr>
          <a:xfrm>
            <a:off x="784399" y="1248051"/>
            <a:ext cx="10058280" cy="5457039"/>
          </a:xfrm>
          <a:prstGeom prst="rect">
            <a:avLst/>
          </a:prstGeom>
        </p:spPr>
        <p:txBody>
          <a:bodyPr vert="horz" lIns="91440" tIns="45720" rIns="91440" bIns="45720" rtlCol="0">
            <a:normAutofit/>
          </a:bodyPr>
          <a:lstStyle>
            <a:lvl1pPr marL="342900" indent="-342900" algn="l" defTabSz="809625" rtl="0" eaLnBrk="1" latinLnBrk="0" hangingPunct="1">
              <a:lnSpc>
                <a:spcPct val="90000"/>
              </a:lnSpc>
              <a:spcBef>
                <a:spcPts val="1000"/>
              </a:spcBef>
              <a:buClr>
                <a:srgbClr val="054E60"/>
              </a:buClr>
              <a:buFont typeface="Arial" panose="020B0604020202020204" pitchFamily="34" charset="0"/>
              <a:buChar char="•"/>
              <a:defRPr sz="2000" b="0" kern="1200">
                <a:solidFill>
                  <a:schemeClr val="tx1"/>
                </a:solidFill>
                <a:latin typeface="Segoe UI" panose="020B0502040204020203" pitchFamily="34" charset="0"/>
                <a:ea typeface="+mn-ea"/>
                <a:cs typeface="Segoe UI" panose="020B0502040204020203" pitchFamily="34" charset="0"/>
              </a:defRPr>
            </a:lvl1pPr>
            <a:lvl2pPr marL="622300" indent="-266700" algn="l" defTabSz="809625" rtl="0" eaLnBrk="1" latinLnBrk="0" hangingPunct="1">
              <a:lnSpc>
                <a:spcPct val="90000"/>
              </a:lnSpc>
              <a:spcBef>
                <a:spcPts val="500"/>
              </a:spcBef>
              <a:buClr>
                <a:srgbClr val="054E60"/>
              </a:buClr>
              <a:buFont typeface="Segoe UI" panose="020B0502040204020203" pitchFamily="34" charset="0"/>
              <a:buChar char="-"/>
              <a:defRPr sz="2000" kern="1200">
                <a:solidFill>
                  <a:schemeClr val="tx1"/>
                </a:solidFill>
                <a:latin typeface="Segoe UI" panose="020B0502040204020203" pitchFamily="34" charset="0"/>
                <a:ea typeface="+mn-ea"/>
                <a:cs typeface="Segoe UI" panose="020B0502040204020203" pitchFamily="34" charset="0"/>
              </a:defRPr>
            </a:lvl2pPr>
            <a:lvl3pPr marL="0" indent="0" algn="l" defTabSz="809625" rtl="0" eaLnBrk="1" latinLnBrk="0" hangingPunct="1">
              <a:lnSpc>
                <a:spcPct val="90000"/>
              </a:lnSpc>
              <a:spcBef>
                <a:spcPts val="500"/>
              </a:spcBef>
              <a:buFont typeface="Arial" panose="020B0604020202020204" pitchFamily="34" charset="0"/>
              <a:buNone/>
              <a:defRPr sz="2000" kern="1200">
                <a:solidFill>
                  <a:schemeClr val="tx1"/>
                </a:solidFill>
                <a:latin typeface="Segoe UI" panose="020B0502040204020203" pitchFamily="34" charset="0"/>
                <a:ea typeface="+mn-ea"/>
                <a:cs typeface="Segoe UI" panose="020B0502040204020203" pitchFamily="34" charset="0"/>
              </a:defRPr>
            </a:lvl3pPr>
            <a:lvl4pPr marL="0" indent="0" algn="l" defTabSz="809625" rtl="0" eaLnBrk="1" latinLnBrk="0" hangingPunct="1">
              <a:lnSpc>
                <a:spcPct val="90000"/>
              </a:lnSpc>
              <a:spcBef>
                <a:spcPts val="500"/>
              </a:spcBef>
              <a:buFont typeface="Arial" panose="020B0604020202020204" pitchFamily="34" charset="0"/>
              <a:buNone/>
              <a:defRPr sz="2000" kern="1200">
                <a:solidFill>
                  <a:schemeClr val="tx1"/>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2"/>
            </a:pPr>
            <a:r>
              <a:rPr lang="en-AU" b="1" dirty="0"/>
              <a:t>WA Heavy Vehicle Accreditation (WAHVA) Review - SRG</a:t>
            </a:r>
            <a:r>
              <a:rPr lang="en-AU" sz="2400" b="1" dirty="0">
                <a:solidFill>
                  <a:srgbClr val="203315"/>
                </a:solidFill>
              </a:rPr>
              <a:t>?</a:t>
            </a:r>
          </a:p>
          <a:p>
            <a:pPr lvl="0"/>
            <a:r>
              <a:rPr lang="en-AU" dirty="0"/>
              <a:t>SRG was established late 2019 – with the first meeting held December 2019.</a:t>
            </a:r>
          </a:p>
          <a:p>
            <a:pPr lvl="0"/>
            <a:r>
              <a:rPr lang="en-AU" dirty="0"/>
              <a:t>The SRG meet on an as needed basis through-out 2020.</a:t>
            </a:r>
          </a:p>
          <a:p>
            <a:pPr lvl="0"/>
            <a:r>
              <a:rPr lang="en-AU" dirty="0"/>
              <a:t>The SRG are made up of various industry representatives who are:</a:t>
            </a:r>
          </a:p>
          <a:p>
            <a:pPr lvl="1"/>
            <a:r>
              <a:rPr lang="en-AU" dirty="0"/>
              <a:t>Kathleen Janissen - WAHVA Auditor</a:t>
            </a:r>
          </a:p>
          <a:p>
            <a:pPr lvl="1"/>
            <a:r>
              <a:rPr lang="en-AU" dirty="0"/>
              <a:t>Mal Southern - Zenith Low Loaders</a:t>
            </a:r>
          </a:p>
          <a:p>
            <a:pPr lvl="1"/>
            <a:r>
              <a:rPr lang="en-AU" dirty="0"/>
              <a:t>Glen Kendall - Kendall Trucking</a:t>
            </a:r>
          </a:p>
          <a:p>
            <a:pPr lvl="1"/>
            <a:r>
              <a:rPr lang="en-AU" dirty="0"/>
              <a:t>Samantha Cox - Arizona Haulage</a:t>
            </a:r>
          </a:p>
          <a:p>
            <a:pPr lvl="1"/>
            <a:r>
              <a:rPr lang="en-AU" dirty="0"/>
              <a:t>Grant Robbins - Kulin Transport</a:t>
            </a:r>
          </a:p>
          <a:p>
            <a:pPr lvl="1"/>
            <a:r>
              <a:rPr lang="en-AU" dirty="0"/>
              <a:t>Jason Millar - WAHVA Auditor</a:t>
            </a:r>
          </a:p>
          <a:p>
            <a:pPr lvl="1"/>
            <a:r>
              <a:rPr lang="en-AU" dirty="0"/>
              <a:t>Tony York - </a:t>
            </a:r>
            <a:r>
              <a:rPr lang="en-AU" dirty="0" err="1"/>
              <a:t>Yorks</a:t>
            </a:r>
            <a:r>
              <a:rPr lang="en-AU" dirty="0"/>
              <a:t> </a:t>
            </a:r>
            <a:r>
              <a:rPr lang="en-AU" dirty="0" err="1"/>
              <a:t>Anamenka</a:t>
            </a:r>
            <a:r>
              <a:rPr lang="en-AU" dirty="0"/>
              <a:t> (</a:t>
            </a:r>
            <a:r>
              <a:rPr lang="en-AU" dirty="0" err="1"/>
              <a:t>Anamenka</a:t>
            </a:r>
            <a:r>
              <a:rPr lang="en-AU" dirty="0"/>
              <a:t> Farms)</a:t>
            </a:r>
          </a:p>
          <a:p>
            <a:pPr marL="2171700" lvl="4" indent="-342900">
              <a:buFont typeface="Arial" panose="020B0604020202020204" pitchFamily="34" charset="0"/>
              <a:buChar char="•"/>
            </a:pPr>
            <a:r>
              <a:rPr lang="en-AU" dirty="0"/>
              <a:t>Proxy - Trevor Whittington - WAFARMERS</a:t>
            </a:r>
          </a:p>
          <a:p>
            <a:pPr lvl="1"/>
            <a:r>
              <a:rPr lang="en-AU" dirty="0"/>
              <a:t>Jason Walters – Transport Workers Union</a:t>
            </a:r>
          </a:p>
          <a:p>
            <a:pPr marL="0" indent="0">
              <a:buFont typeface="Arial" panose="020B0604020202020204" pitchFamily="34" charset="0"/>
              <a:buNone/>
            </a:pPr>
            <a:endParaRPr lang="en-AU" sz="2400" b="1" dirty="0">
              <a:solidFill>
                <a:srgbClr val="203315"/>
              </a:solidFill>
            </a:endParaRPr>
          </a:p>
        </p:txBody>
      </p:sp>
    </p:spTree>
    <p:extLst>
      <p:ext uri="{BB962C8B-B14F-4D97-AF65-F5344CB8AC3E}">
        <p14:creationId xmlns:p14="http://schemas.microsoft.com/office/powerpoint/2010/main" val="4064903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BC7F134-C711-424C-B229-F079CCAB4AA6}"/>
              </a:ext>
            </a:extLst>
          </p:cNvPr>
          <p:cNvSpPr txBox="1">
            <a:spLocks/>
          </p:cNvSpPr>
          <p:nvPr/>
        </p:nvSpPr>
        <p:spPr>
          <a:xfrm>
            <a:off x="784399" y="1248051"/>
            <a:ext cx="10058280" cy="5020547"/>
          </a:xfrm>
          <a:prstGeom prst="rect">
            <a:avLst/>
          </a:prstGeom>
        </p:spPr>
        <p:txBody>
          <a:bodyPr vert="horz" lIns="91440" tIns="45720" rIns="91440" bIns="45720" rtlCol="0">
            <a:normAutofit/>
          </a:bodyPr>
          <a:lstStyle>
            <a:lvl1pPr marL="342900" indent="-342900" algn="l" defTabSz="809625" rtl="0" eaLnBrk="1" latinLnBrk="0" hangingPunct="1">
              <a:lnSpc>
                <a:spcPct val="90000"/>
              </a:lnSpc>
              <a:spcBef>
                <a:spcPts val="1000"/>
              </a:spcBef>
              <a:buClr>
                <a:srgbClr val="054E60"/>
              </a:buClr>
              <a:buFont typeface="Arial" panose="020B0604020202020204" pitchFamily="34" charset="0"/>
              <a:buChar char="•"/>
              <a:defRPr sz="2000" b="0" kern="1200">
                <a:solidFill>
                  <a:schemeClr val="tx1"/>
                </a:solidFill>
                <a:latin typeface="Segoe UI" panose="020B0502040204020203" pitchFamily="34" charset="0"/>
                <a:ea typeface="+mn-ea"/>
                <a:cs typeface="Segoe UI" panose="020B0502040204020203" pitchFamily="34" charset="0"/>
              </a:defRPr>
            </a:lvl1pPr>
            <a:lvl2pPr marL="622300" indent="-266700" algn="l" defTabSz="809625" rtl="0" eaLnBrk="1" latinLnBrk="0" hangingPunct="1">
              <a:lnSpc>
                <a:spcPct val="90000"/>
              </a:lnSpc>
              <a:spcBef>
                <a:spcPts val="500"/>
              </a:spcBef>
              <a:buClr>
                <a:srgbClr val="054E60"/>
              </a:buClr>
              <a:buFont typeface="Segoe UI" panose="020B0502040204020203" pitchFamily="34" charset="0"/>
              <a:buChar char="-"/>
              <a:defRPr sz="2000" kern="1200">
                <a:solidFill>
                  <a:schemeClr val="tx1"/>
                </a:solidFill>
                <a:latin typeface="Segoe UI" panose="020B0502040204020203" pitchFamily="34" charset="0"/>
                <a:ea typeface="+mn-ea"/>
                <a:cs typeface="Segoe UI" panose="020B0502040204020203" pitchFamily="34" charset="0"/>
              </a:defRPr>
            </a:lvl2pPr>
            <a:lvl3pPr marL="0" indent="0" algn="l" defTabSz="809625" rtl="0" eaLnBrk="1" latinLnBrk="0" hangingPunct="1">
              <a:lnSpc>
                <a:spcPct val="90000"/>
              </a:lnSpc>
              <a:spcBef>
                <a:spcPts val="500"/>
              </a:spcBef>
              <a:buFont typeface="Arial" panose="020B0604020202020204" pitchFamily="34" charset="0"/>
              <a:buNone/>
              <a:defRPr sz="2000" kern="1200">
                <a:solidFill>
                  <a:schemeClr val="tx1"/>
                </a:solidFill>
                <a:latin typeface="Segoe UI" panose="020B0502040204020203" pitchFamily="34" charset="0"/>
                <a:ea typeface="+mn-ea"/>
                <a:cs typeface="Segoe UI" panose="020B0502040204020203" pitchFamily="34" charset="0"/>
              </a:defRPr>
            </a:lvl3pPr>
            <a:lvl4pPr marL="0" indent="0" algn="l" defTabSz="809625" rtl="0" eaLnBrk="1" latinLnBrk="0" hangingPunct="1">
              <a:lnSpc>
                <a:spcPct val="90000"/>
              </a:lnSpc>
              <a:spcBef>
                <a:spcPts val="500"/>
              </a:spcBef>
              <a:buFont typeface="Arial" panose="020B0604020202020204" pitchFamily="34" charset="0"/>
              <a:buNone/>
              <a:defRPr sz="2000" kern="1200">
                <a:solidFill>
                  <a:schemeClr val="tx1"/>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2"/>
            </a:pPr>
            <a:r>
              <a:rPr lang="en-AU" b="1" dirty="0"/>
              <a:t>WA Heavy Vehicle Accreditation (WAHVA) Review - SRG</a:t>
            </a:r>
            <a:r>
              <a:rPr lang="en-AU" sz="2400" b="1" dirty="0">
                <a:solidFill>
                  <a:srgbClr val="203315"/>
                </a:solidFill>
              </a:rPr>
              <a:t>?</a:t>
            </a:r>
          </a:p>
          <a:p>
            <a:pPr>
              <a:buFont typeface="Wingdings" panose="05000000000000000000" pitchFamily="2" charset="2"/>
              <a:buChar char="2"/>
            </a:pPr>
            <a:endParaRPr lang="en-AU" sz="2400" b="1" dirty="0">
              <a:solidFill>
                <a:srgbClr val="203315"/>
              </a:solidFill>
            </a:endParaRPr>
          </a:p>
          <a:p>
            <a:pPr lvl="0"/>
            <a:r>
              <a:rPr lang="en-AU" dirty="0"/>
              <a:t>In 2021 – the group did not meet due to either not having a quorum, HVS resource availability and or no new items to discuss.  The group have not met since. </a:t>
            </a:r>
          </a:p>
          <a:p>
            <a:pPr lvl="0"/>
            <a:endParaRPr lang="en-AU" dirty="0"/>
          </a:p>
          <a:p>
            <a:pPr lvl="0"/>
            <a:r>
              <a:rPr lang="en-AU" dirty="0"/>
              <a:t>The following recommendations are yet to be completed / fully investigated and are what HVS will be progressing in line with the RAVS / MOVES Replacement Project and Implementation of the Heavy Vehicle Monitoring Sites (NCIS):</a:t>
            </a:r>
          </a:p>
          <a:p>
            <a:pPr lvl="1"/>
            <a:r>
              <a:rPr lang="en-AU" dirty="0"/>
              <a:t>Develop and implement categories for Operators #6</a:t>
            </a:r>
          </a:p>
          <a:p>
            <a:pPr lvl="1"/>
            <a:r>
              <a:rPr lang="en-AU" dirty="0"/>
              <a:t>Develop and implement risk levels and incentives for Operators #7</a:t>
            </a:r>
          </a:p>
          <a:p>
            <a:pPr lvl="1"/>
            <a:r>
              <a:rPr lang="en-AU" dirty="0"/>
              <a:t>Update the roadworthiness form and process #2</a:t>
            </a:r>
          </a:p>
          <a:p>
            <a:pPr lvl="1"/>
            <a:r>
              <a:rPr lang="en-AU" dirty="0"/>
              <a:t>Review the incident investigation process and link to accreditation status #18</a:t>
            </a:r>
          </a:p>
          <a:p>
            <a:pPr marL="0" indent="0">
              <a:buFont typeface="Arial" panose="020B0604020202020204" pitchFamily="34" charset="0"/>
              <a:buNone/>
            </a:pPr>
            <a:endParaRPr lang="en-AU" sz="2400" b="1" dirty="0">
              <a:solidFill>
                <a:srgbClr val="203315"/>
              </a:solidFill>
            </a:endParaRPr>
          </a:p>
        </p:txBody>
      </p:sp>
    </p:spTree>
    <p:extLst>
      <p:ext uri="{BB962C8B-B14F-4D97-AF65-F5344CB8AC3E}">
        <p14:creationId xmlns:p14="http://schemas.microsoft.com/office/powerpoint/2010/main" val="3287470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t="-102"/>
          <a:stretch/>
        </p:blipFill>
        <p:spPr>
          <a:xfrm>
            <a:off x="6549813" y="823511"/>
            <a:ext cx="5656506" cy="6034490"/>
          </a:xfrm>
        </p:spPr>
      </p:pic>
      <p:sp>
        <p:nvSpPr>
          <p:cNvPr id="4" name="Title 3"/>
          <p:cNvSpPr>
            <a:spLocks noGrp="1"/>
          </p:cNvSpPr>
          <p:nvPr>
            <p:ph type="title"/>
          </p:nvPr>
        </p:nvSpPr>
        <p:spPr/>
        <p:txBody>
          <a:bodyPr/>
          <a:lstStyle/>
          <a:p>
            <a:r>
              <a:rPr lang="en-AU" dirty="0"/>
              <a:t>Questions</a:t>
            </a:r>
          </a:p>
        </p:txBody>
      </p:sp>
    </p:spTree>
    <p:extLst>
      <p:ext uri="{BB962C8B-B14F-4D97-AF65-F5344CB8AC3E}">
        <p14:creationId xmlns:p14="http://schemas.microsoft.com/office/powerpoint/2010/main" val="174486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541000" y="2454584"/>
            <a:ext cx="5825878" cy="2262293"/>
          </a:xfrm>
        </p:spPr>
        <p:txBody>
          <a:bodyPr/>
          <a:lstStyle/>
          <a:p>
            <a:r>
              <a:rPr lang="en-AU" sz="6000" dirty="0"/>
              <a:t>Thankyou</a:t>
            </a:r>
          </a:p>
        </p:txBody>
      </p:sp>
    </p:spTree>
    <p:extLst>
      <p:ext uri="{BB962C8B-B14F-4D97-AF65-F5344CB8AC3E}">
        <p14:creationId xmlns:p14="http://schemas.microsoft.com/office/powerpoint/2010/main" val="3188665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519" y="1248508"/>
            <a:ext cx="5404219" cy="553915"/>
          </a:xfrm>
        </p:spPr>
        <p:txBody>
          <a:bodyPr>
            <a:normAutofit/>
          </a:bodyPr>
          <a:lstStyle/>
          <a:p>
            <a:r>
              <a:rPr lang="en-AU" dirty="0"/>
              <a:t>Meeting Procedures </a:t>
            </a:r>
          </a:p>
        </p:txBody>
      </p:sp>
      <p:sp>
        <p:nvSpPr>
          <p:cNvPr id="3" name="Content Placeholder 2"/>
          <p:cNvSpPr>
            <a:spLocks noGrp="1"/>
          </p:cNvSpPr>
          <p:nvPr>
            <p:ph idx="1"/>
          </p:nvPr>
        </p:nvSpPr>
        <p:spPr>
          <a:xfrm>
            <a:off x="1295520" y="1802423"/>
            <a:ext cx="5544895" cy="4510454"/>
          </a:xfrm>
        </p:spPr>
        <p:txBody>
          <a:bodyPr>
            <a:normAutofit lnSpcReduction="10000"/>
          </a:bodyPr>
          <a:lstStyle/>
          <a:p>
            <a:r>
              <a:rPr lang="en-AU" dirty="0"/>
              <a:t>Leave camera off (can have an effect on quality with large groups).</a:t>
            </a:r>
          </a:p>
          <a:p>
            <a:r>
              <a:rPr lang="en-AU" dirty="0"/>
              <a:t>During the meeting leave microphone on mute (this will reduce feedback and interference).</a:t>
            </a:r>
          </a:p>
          <a:p>
            <a:r>
              <a:rPr lang="en-AU" dirty="0"/>
              <a:t>If you have a question raise the electronic hand.</a:t>
            </a:r>
          </a:p>
          <a:p>
            <a:r>
              <a:rPr lang="en-AU" dirty="0"/>
              <a:t>If you wish to speak unmute.</a:t>
            </a:r>
          </a:p>
          <a:p>
            <a:r>
              <a:rPr lang="en-AU" dirty="0"/>
              <a:t>If possible leave questions to the end as your question may be covered in the presentation. You can put them in the meeting chat so that all attendees can view. </a:t>
            </a:r>
          </a:p>
          <a:p>
            <a:r>
              <a:rPr lang="en-AU" dirty="0"/>
              <a:t>This information session will be recorded and available for viewing via the </a:t>
            </a:r>
            <a:r>
              <a:rPr lang="en-AU"/>
              <a:t>HVS page </a:t>
            </a:r>
            <a:r>
              <a:rPr lang="en-AU" dirty="0"/>
              <a:t>on the website.  </a:t>
            </a:r>
          </a:p>
          <a:p>
            <a:endParaRPr lang="en-AU" dirty="0"/>
          </a:p>
        </p:txBody>
      </p:sp>
      <p:pic>
        <p:nvPicPr>
          <p:cNvPr id="4" name="Picture 3">
            <a:extLst>
              <a:ext uri="{FF2B5EF4-FFF2-40B4-BE49-F238E27FC236}">
                <a16:creationId xmlns:a16="http://schemas.microsoft.com/office/drawing/2014/main" id="{6BAF2A30-F6FE-48E6-8895-73126067051F}"/>
              </a:ext>
            </a:extLst>
          </p:cNvPr>
          <p:cNvPicPr>
            <a:picLocks noChangeAspect="1"/>
          </p:cNvPicPr>
          <p:nvPr/>
        </p:nvPicPr>
        <p:blipFill>
          <a:blip r:embed="rId2"/>
          <a:stretch>
            <a:fillRect/>
          </a:stretch>
        </p:blipFill>
        <p:spPr>
          <a:xfrm>
            <a:off x="7174523" y="2038120"/>
            <a:ext cx="4656171" cy="3448279"/>
          </a:xfrm>
          <a:prstGeom prst="rect">
            <a:avLst/>
          </a:prstGeom>
        </p:spPr>
      </p:pic>
    </p:spTree>
    <p:extLst>
      <p:ext uri="{BB962C8B-B14F-4D97-AF65-F5344CB8AC3E}">
        <p14:creationId xmlns:p14="http://schemas.microsoft.com/office/powerpoint/2010/main" val="562259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629" y="959480"/>
            <a:ext cx="5972183" cy="613410"/>
          </a:xfrm>
        </p:spPr>
        <p:txBody>
          <a:bodyPr>
            <a:normAutofit fontScale="90000"/>
          </a:bodyPr>
          <a:lstStyle/>
          <a:p>
            <a:r>
              <a:rPr lang="en-AU" dirty="0"/>
              <a:t>Heavy Vehicle Services (HVS)</a:t>
            </a:r>
          </a:p>
        </p:txBody>
      </p:sp>
      <p:sp>
        <p:nvSpPr>
          <p:cNvPr id="3" name="Content Placeholder 2"/>
          <p:cNvSpPr>
            <a:spLocks noGrp="1"/>
          </p:cNvSpPr>
          <p:nvPr>
            <p:ph idx="4294967295"/>
          </p:nvPr>
        </p:nvSpPr>
        <p:spPr>
          <a:xfrm>
            <a:off x="1358534" y="1883883"/>
            <a:ext cx="10058280" cy="3888956"/>
          </a:xfrm>
        </p:spPr>
        <p:txBody>
          <a:bodyPr>
            <a:normAutofit fontScale="70000" lnSpcReduction="20000"/>
          </a:bodyPr>
          <a:lstStyle/>
          <a:p>
            <a:r>
              <a:rPr lang="en-AU" sz="3600" dirty="0"/>
              <a:t>Heavy Vehicle Services seeks to improve productivity and economic growth for the transport industry whilst ensuring ongoing safety for all road users, asset protection and efficient and sustainable heavy vehicle access to Western Australia’s road network.  </a:t>
            </a:r>
          </a:p>
          <a:p>
            <a:pPr marL="0" indent="0">
              <a:buNone/>
            </a:pPr>
            <a:endParaRPr lang="en-AU" sz="3600" dirty="0"/>
          </a:p>
          <a:p>
            <a:r>
              <a:rPr lang="en-AU" sz="3600" dirty="0"/>
              <a:t>Via the issuance of permits, managing Restricted Access Vehicle (RAV) access, administering WA Heavy Vehicle Accreditation (WAHVA), providing a dedicated heavy vehicle help desk, providing input on national transport matters and through on-road transport compliance.</a:t>
            </a:r>
          </a:p>
          <a:p>
            <a:endParaRPr lang="en-AU" sz="3600" dirty="0"/>
          </a:p>
          <a:p>
            <a:r>
              <a:rPr lang="en-AU" sz="3600" dirty="0"/>
              <a:t>Educational approach to encourage voluntary compliance</a:t>
            </a:r>
            <a:r>
              <a:rPr lang="en-AU" sz="3200" dirty="0"/>
              <a:t>.</a:t>
            </a:r>
          </a:p>
          <a:p>
            <a:pPr marL="0" indent="0">
              <a:buNone/>
            </a:pPr>
            <a:endParaRPr lang="en-AU" sz="3200" i="1" dirty="0"/>
          </a:p>
          <a:p>
            <a:pPr marL="457200" lvl="1" indent="0">
              <a:buNone/>
            </a:pPr>
            <a:endParaRPr lang="en-AU" sz="2400" dirty="0"/>
          </a:p>
          <a:p>
            <a:pPr lvl="1"/>
            <a:endParaRPr lang="en-AU" sz="2400" dirty="0"/>
          </a:p>
          <a:p>
            <a:pPr marL="0" indent="0">
              <a:buNone/>
            </a:pPr>
            <a:endParaRPr lang="en-AU" sz="2400" dirty="0"/>
          </a:p>
          <a:p>
            <a:endParaRPr lang="en-AU" dirty="0"/>
          </a:p>
          <a:p>
            <a:pPr marL="0" indent="0">
              <a:buNone/>
            </a:pPr>
            <a:endParaRPr lang="en-AU" dirty="0"/>
          </a:p>
        </p:txBody>
      </p:sp>
    </p:spTree>
    <p:extLst>
      <p:ext uri="{BB962C8B-B14F-4D97-AF65-F5344CB8AC3E}">
        <p14:creationId xmlns:p14="http://schemas.microsoft.com/office/powerpoint/2010/main" val="841223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629" y="959480"/>
            <a:ext cx="5586593" cy="613410"/>
          </a:xfrm>
        </p:spPr>
        <p:txBody>
          <a:bodyPr>
            <a:normAutofit fontScale="90000"/>
          </a:bodyPr>
          <a:lstStyle/>
          <a:p>
            <a:r>
              <a:rPr lang="en-AU" dirty="0"/>
              <a:t>Heavy Vehicle Services (HVS)</a:t>
            </a:r>
          </a:p>
        </p:txBody>
      </p:sp>
      <p:pic>
        <p:nvPicPr>
          <p:cNvPr id="5" name="Picture 4">
            <a:extLst>
              <a:ext uri="{FF2B5EF4-FFF2-40B4-BE49-F238E27FC236}">
                <a16:creationId xmlns:a16="http://schemas.microsoft.com/office/drawing/2014/main" id="{36D2B4E1-6085-4E02-9691-DEAE8FA7A911}"/>
              </a:ext>
            </a:extLst>
          </p:cNvPr>
          <p:cNvPicPr>
            <a:picLocks noChangeAspect="1"/>
          </p:cNvPicPr>
          <p:nvPr/>
        </p:nvPicPr>
        <p:blipFill>
          <a:blip r:embed="rId3"/>
          <a:stretch>
            <a:fillRect/>
          </a:stretch>
        </p:blipFill>
        <p:spPr>
          <a:xfrm>
            <a:off x="1280160" y="1598847"/>
            <a:ext cx="8915236" cy="4896996"/>
          </a:xfrm>
          <a:prstGeom prst="rect">
            <a:avLst/>
          </a:prstGeom>
        </p:spPr>
      </p:pic>
    </p:spTree>
    <p:extLst>
      <p:ext uri="{BB962C8B-B14F-4D97-AF65-F5344CB8AC3E}">
        <p14:creationId xmlns:p14="http://schemas.microsoft.com/office/powerpoint/2010/main" val="2374138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855272" y="2438400"/>
            <a:ext cx="4956317" cy="2262293"/>
          </a:xfrm>
        </p:spPr>
        <p:txBody>
          <a:bodyPr/>
          <a:lstStyle/>
          <a:p>
            <a:pPr algn="ctr"/>
            <a:r>
              <a:rPr lang="en-AU" sz="5400" dirty="0"/>
              <a:t>Consultant </a:t>
            </a:r>
            <a:br>
              <a:rPr lang="en-AU" sz="5400" dirty="0"/>
            </a:br>
            <a:r>
              <a:rPr lang="en-AU" sz="5400" dirty="0"/>
              <a:t>V </a:t>
            </a:r>
            <a:br>
              <a:rPr lang="en-AU" sz="5400" dirty="0"/>
            </a:br>
            <a:r>
              <a:rPr lang="en-AU" sz="5400" dirty="0"/>
              <a:t>Auditor</a:t>
            </a:r>
          </a:p>
        </p:txBody>
      </p:sp>
    </p:spTree>
    <p:extLst>
      <p:ext uri="{BB962C8B-B14F-4D97-AF65-F5344CB8AC3E}">
        <p14:creationId xmlns:p14="http://schemas.microsoft.com/office/powerpoint/2010/main" val="1867795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629" y="959480"/>
            <a:ext cx="3350169" cy="613410"/>
          </a:xfrm>
        </p:spPr>
        <p:txBody>
          <a:bodyPr>
            <a:normAutofit/>
          </a:bodyPr>
          <a:lstStyle/>
          <a:p>
            <a:r>
              <a:rPr lang="en-AU" dirty="0"/>
              <a:t>Consultant</a:t>
            </a:r>
          </a:p>
        </p:txBody>
      </p:sp>
      <p:sp>
        <p:nvSpPr>
          <p:cNvPr id="3" name="Content Placeholder 2"/>
          <p:cNvSpPr>
            <a:spLocks noGrp="1"/>
          </p:cNvSpPr>
          <p:nvPr>
            <p:ph idx="4294967295"/>
          </p:nvPr>
        </p:nvSpPr>
        <p:spPr>
          <a:xfrm>
            <a:off x="1402601" y="1811215"/>
            <a:ext cx="10058280" cy="4177627"/>
          </a:xfrm>
        </p:spPr>
        <p:txBody>
          <a:bodyPr>
            <a:normAutofit/>
          </a:bodyPr>
          <a:lstStyle/>
          <a:p>
            <a:r>
              <a:rPr lang="en-AU" sz="3200" dirty="0"/>
              <a:t>Definition:</a:t>
            </a:r>
          </a:p>
          <a:p>
            <a:endParaRPr lang="en-AU" sz="3200" dirty="0"/>
          </a:p>
          <a:p>
            <a:pPr marL="457200" lvl="1" indent="0">
              <a:buNone/>
            </a:pPr>
            <a:r>
              <a:rPr lang="en-AU" sz="2800" i="1" dirty="0"/>
              <a:t>An individual or company who provide expert advice and/or services re implementation, design and ongoing support professionally, weather compensated or not, on all matters relating to an operators WAHVA </a:t>
            </a:r>
          </a:p>
          <a:p>
            <a:pPr marL="457200" lvl="1" indent="0">
              <a:buNone/>
            </a:pPr>
            <a:endParaRPr lang="en-AU" sz="2400" dirty="0"/>
          </a:p>
          <a:p>
            <a:pPr lvl="1"/>
            <a:endParaRPr lang="en-AU" sz="2400" dirty="0"/>
          </a:p>
          <a:p>
            <a:pPr marL="0" indent="0">
              <a:buNone/>
            </a:pPr>
            <a:endParaRPr lang="en-AU" sz="2400" dirty="0"/>
          </a:p>
          <a:p>
            <a:endParaRPr lang="en-AU" dirty="0"/>
          </a:p>
          <a:p>
            <a:pPr marL="0" indent="0">
              <a:buNone/>
            </a:pPr>
            <a:endParaRPr lang="en-AU" dirty="0"/>
          </a:p>
        </p:txBody>
      </p:sp>
    </p:spTree>
    <p:extLst>
      <p:ext uri="{BB962C8B-B14F-4D97-AF65-F5344CB8AC3E}">
        <p14:creationId xmlns:p14="http://schemas.microsoft.com/office/powerpoint/2010/main" val="438442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629" y="959480"/>
            <a:ext cx="2124337" cy="613410"/>
          </a:xfrm>
        </p:spPr>
        <p:txBody>
          <a:bodyPr>
            <a:normAutofit/>
          </a:bodyPr>
          <a:lstStyle/>
          <a:p>
            <a:r>
              <a:rPr lang="en-AU" dirty="0"/>
              <a:t>Auditor</a:t>
            </a:r>
          </a:p>
        </p:txBody>
      </p:sp>
      <p:sp>
        <p:nvSpPr>
          <p:cNvPr id="3" name="Content Placeholder 2"/>
          <p:cNvSpPr>
            <a:spLocks noGrp="1"/>
          </p:cNvSpPr>
          <p:nvPr>
            <p:ph idx="4294967295"/>
          </p:nvPr>
        </p:nvSpPr>
        <p:spPr>
          <a:xfrm>
            <a:off x="1402601" y="1811215"/>
            <a:ext cx="10058280" cy="4177627"/>
          </a:xfrm>
        </p:spPr>
        <p:txBody>
          <a:bodyPr>
            <a:normAutofit fontScale="92500" lnSpcReduction="10000"/>
          </a:bodyPr>
          <a:lstStyle/>
          <a:p>
            <a:r>
              <a:rPr lang="en-AU" dirty="0"/>
              <a:t>Definition</a:t>
            </a:r>
          </a:p>
          <a:p>
            <a:pPr lvl="1"/>
            <a:r>
              <a:rPr lang="en-AU" dirty="0"/>
              <a:t>A person certified as a Heavy Vehicle Accreditation Auditor (HVA) by Main Roads, to undertake heavy vehicle accreditation audits.</a:t>
            </a:r>
            <a:br>
              <a:rPr lang="en-AU" dirty="0"/>
            </a:br>
            <a:endParaRPr lang="en-AU" dirty="0"/>
          </a:p>
          <a:p>
            <a:pPr lvl="1"/>
            <a:r>
              <a:rPr lang="en-AU" dirty="0"/>
              <a:t>(External) - An external (3</a:t>
            </a:r>
            <a:r>
              <a:rPr lang="en-AU" baseline="30000" dirty="0"/>
              <a:t>rd</a:t>
            </a:r>
            <a:r>
              <a:rPr lang="en-AU" dirty="0"/>
              <a:t> Party) auditor performs an audit, in accordance with specific laws or rules, of the financial statements of a company, government entity, other legal entity, or organisation, and </a:t>
            </a:r>
            <a:r>
              <a:rPr lang="en-AU" b="1" u="sng" dirty="0"/>
              <a:t>is independent </a:t>
            </a:r>
            <a:r>
              <a:rPr lang="en-AU" dirty="0"/>
              <a:t>of the entity being audited. Users of these entities' financial information, such as investors, government agencies, and the general public, rely on the external auditor to present an unbiased and independent audit report.</a:t>
            </a:r>
            <a:br>
              <a:rPr lang="en-AU" dirty="0"/>
            </a:br>
            <a:endParaRPr lang="en-AU" dirty="0"/>
          </a:p>
          <a:p>
            <a:r>
              <a:rPr lang="en-AU" dirty="0"/>
              <a:t>Expectation of a WAHVA Certified Auditor within the WAHVA Scheme:</a:t>
            </a:r>
          </a:p>
          <a:p>
            <a:pPr lvl="1"/>
            <a:r>
              <a:rPr lang="en-AU" i="1" dirty="0"/>
              <a:t>As WAHVA certified auditors, you are required to be </a:t>
            </a:r>
            <a:r>
              <a:rPr lang="en-AU" b="1" i="1" dirty="0"/>
              <a:t>independent</a:t>
            </a:r>
            <a:r>
              <a:rPr lang="en-AU" i="1" dirty="0"/>
              <a:t> of any entity you audit, the </a:t>
            </a:r>
            <a:r>
              <a:rPr lang="en-AU" b="1" i="1" dirty="0"/>
              <a:t>integrity</a:t>
            </a:r>
            <a:r>
              <a:rPr lang="en-AU" i="1" dirty="0"/>
              <a:t> of the WAHVA Scheme </a:t>
            </a:r>
            <a:r>
              <a:rPr lang="en-AU" b="1" i="1" dirty="0"/>
              <a:t>relies on you </a:t>
            </a:r>
            <a:r>
              <a:rPr lang="en-AU" i="1" dirty="0"/>
              <a:t>as auditors to present an unbiased and independent audit report to Main Roads. </a:t>
            </a:r>
          </a:p>
          <a:p>
            <a:pPr marL="457200" lvl="1" indent="0">
              <a:buNone/>
            </a:pPr>
            <a:endParaRPr lang="en-AU" sz="2400" dirty="0"/>
          </a:p>
          <a:p>
            <a:pPr lvl="1"/>
            <a:endParaRPr lang="en-AU" sz="2400" dirty="0"/>
          </a:p>
          <a:p>
            <a:pPr marL="0" indent="0">
              <a:buNone/>
            </a:pPr>
            <a:endParaRPr lang="en-AU" sz="2400" dirty="0"/>
          </a:p>
          <a:p>
            <a:endParaRPr lang="en-AU" dirty="0"/>
          </a:p>
          <a:p>
            <a:pPr marL="0" indent="0">
              <a:buNone/>
            </a:pPr>
            <a:endParaRPr lang="en-AU" dirty="0"/>
          </a:p>
        </p:txBody>
      </p:sp>
    </p:spTree>
    <p:extLst>
      <p:ext uri="{BB962C8B-B14F-4D97-AF65-F5344CB8AC3E}">
        <p14:creationId xmlns:p14="http://schemas.microsoft.com/office/powerpoint/2010/main" val="2020157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855272" y="2438400"/>
            <a:ext cx="5424662" cy="2262293"/>
          </a:xfrm>
        </p:spPr>
        <p:txBody>
          <a:bodyPr/>
          <a:lstStyle/>
          <a:p>
            <a:r>
              <a:rPr lang="en-AU" sz="5400" dirty="0"/>
              <a:t>Revised</a:t>
            </a:r>
            <a:br>
              <a:rPr lang="en-AU" sz="5400" dirty="0"/>
            </a:br>
            <a:r>
              <a:rPr lang="en-AU" sz="5400" dirty="0"/>
              <a:t>Documentation</a:t>
            </a:r>
          </a:p>
        </p:txBody>
      </p:sp>
    </p:spTree>
    <p:extLst>
      <p:ext uri="{BB962C8B-B14F-4D97-AF65-F5344CB8AC3E}">
        <p14:creationId xmlns:p14="http://schemas.microsoft.com/office/powerpoint/2010/main" val="3562952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19#1044620  PowerPoint - Main Roads logo [Read-Only]" id="{1D138DA5-81D3-44B2-97A4-9378934422C8}" vid="{51D78CDB-B62E-4CB7-920A-CE70B9413E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e80b9e8-b5f7-4429-80b7-36a9bb95ac3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1BE6FC9DB1FE45A56D0F1493AFD0FC" ma:contentTypeVersion="15" ma:contentTypeDescription="Create a new document." ma:contentTypeScope="" ma:versionID="e4c69daf6c538ee7b6f43198dfc09e67">
  <xsd:schema xmlns:xsd="http://www.w3.org/2001/XMLSchema" xmlns:xs="http://www.w3.org/2001/XMLSchema" xmlns:p="http://schemas.microsoft.com/office/2006/metadata/properties" xmlns:ns3="5e80b9e8-b5f7-4429-80b7-36a9bb95ac38" xmlns:ns4="ab0ecb76-73b7-4b22-81e5-270334015ae6" targetNamespace="http://schemas.microsoft.com/office/2006/metadata/properties" ma:root="true" ma:fieldsID="487bad8c4f5ff54fa057ce25ff5c8a11" ns3:_="" ns4:_="">
    <xsd:import namespace="5e80b9e8-b5f7-4429-80b7-36a9bb95ac38"/>
    <xsd:import namespace="ab0ecb76-73b7-4b22-81e5-270334015ae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80b9e8-b5f7-4429-80b7-36a9bb95ac3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0ecb76-73b7-4b22-81e5-270334015ae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8EA9D9-D6DA-462F-A251-46ED9E7546E4}">
  <ds:schemaRefs>
    <ds:schemaRef ds:uri="http://purl.org/dc/elements/1.1/"/>
    <ds:schemaRef ds:uri="http://schemas.microsoft.com/office/2006/metadata/properties"/>
    <ds:schemaRef ds:uri="5e80b9e8-b5f7-4429-80b7-36a9bb95ac38"/>
    <ds:schemaRef ds:uri="http://purl.org/dc/terms/"/>
    <ds:schemaRef ds:uri="ab0ecb76-73b7-4b22-81e5-270334015ae6"/>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3E3B432-3501-45DD-AC26-7E12455FDB17}">
  <ds:schemaRefs>
    <ds:schemaRef ds:uri="http://schemas.microsoft.com/sharepoint/v3/contenttype/forms"/>
  </ds:schemaRefs>
</ds:datastoreItem>
</file>

<file path=customXml/itemProps3.xml><?xml version="1.0" encoding="utf-8"?>
<ds:datastoreItem xmlns:ds="http://schemas.openxmlformats.org/officeDocument/2006/customXml" ds:itemID="{E13C09BF-D701-4773-89E1-FE3FD1134F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80b9e8-b5f7-4429-80b7-36a9bb95ac38"/>
    <ds:schemaRef ds:uri="ab0ecb76-73b7-4b22-81e5-270334015a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 Main Roads logo</Template>
  <TotalTime>2705</TotalTime>
  <Words>2104</Words>
  <Application>Microsoft Office PowerPoint</Application>
  <PresentationFormat>Widescreen</PresentationFormat>
  <Paragraphs>202</Paragraphs>
  <Slides>25</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Segoe UI</vt:lpstr>
      <vt:lpstr>Segoe UI Black</vt:lpstr>
      <vt:lpstr>Segoe UI Light</vt:lpstr>
      <vt:lpstr>Wingdings</vt:lpstr>
      <vt:lpstr>Office Theme</vt:lpstr>
      <vt:lpstr>Heavy Vehicle Services Operator’s Information Session – Changes to WAHVA Documentation</vt:lpstr>
      <vt:lpstr>Welcome</vt:lpstr>
      <vt:lpstr>Meeting Procedures </vt:lpstr>
      <vt:lpstr>Heavy Vehicle Services (HVS)</vt:lpstr>
      <vt:lpstr>Heavy Vehicle Services (HVS)</vt:lpstr>
      <vt:lpstr>Consultant  V  Auditor</vt:lpstr>
      <vt:lpstr>Consultant</vt:lpstr>
      <vt:lpstr>Auditor</vt:lpstr>
      <vt:lpstr>Revised Documentation</vt:lpstr>
      <vt:lpstr>Management Systems Standards (Module Standards)</vt:lpstr>
      <vt:lpstr>Management System Standards</vt:lpstr>
      <vt:lpstr>Management System Standards</vt:lpstr>
      <vt:lpstr>Management System Standards</vt:lpstr>
      <vt:lpstr>Management System Standards</vt:lpstr>
      <vt:lpstr>Management System Standards</vt:lpstr>
      <vt:lpstr>Management System Standards</vt:lpstr>
      <vt:lpstr>Operator Guide and Sample Template Forms</vt:lpstr>
      <vt:lpstr>Management System Standards</vt:lpstr>
      <vt:lpstr>WAHVA Business Rules</vt:lpstr>
      <vt:lpstr>WAHVA Business Rules</vt:lpstr>
      <vt:lpstr>Where To From Here?</vt:lpstr>
      <vt:lpstr>PowerPoint Presentation</vt:lpstr>
      <vt:lpstr>PowerPoint Presentation</vt:lpstr>
      <vt:lpstr>Questions</vt:lpstr>
      <vt:lpstr>Thankyou</vt:lpstr>
    </vt:vector>
  </TitlesOfParts>
  <Company>Main Roads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dc:title>
  <dc:creator>CLARKE Jasmin (CCO/A)</dc:creator>
  <cp:lastModifiedBy>Natalia Watene</cp:lastModifiedBy>
  <cp:revision>153</cp:revision>
  <cp:lastPrinted>2021-02-24T03:15:29Z</cp:lastPrinted>
  <dcterms:created xsi:type="dcterms:W3CDTF">2020-02-26T04:15:13Z</dcterms:created>
  <dcterms:modified xsi:type="dcterms:W3CDTF">2023-04-21T02:22:58Z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0x010100B01BE6FC9DB1FE45A56D0F1493AFD0FC</vt:lpwstr>
  </property>
</Properties>
</file>