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3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3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3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notesSlides/notesSlide3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56"/>
  </p:notesMasterIdLst>
  <p:handoutMasterIdLst>
    <p:handoutMasterId r:id="rId57"/>
  </p:handoutMasterIdLst>
  <p:sldIdLst>
    <p:sldId id="273" r:id="rId6"/>
    <p:sldId id="274" r:id="rId7"/>
    <p:sldId id="275" r:id="rId8"/>
    <p:sldId id="276" r:id="rId9"/>
    <p:sldId id="270" r:id="rId10"/>
    <p:sldId id="265" r:id="rId11"/>
    <p:sldId id="264"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57"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4E60"/>
    <a:srgbClr val="74BF56"/>
    <a:srgbClr val="64A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38" autoAdjust="0"/>
  </p:normalViewPr>
  <p:slideViewPr>
    <p:cSldViewPr snapToGrid="0">
      <p:cViewPr varScale="1">
        <p:scale>
          <a:sx n="114" d="100"/>
          <a:sy n="114" d="100"/>
        </p:scale>
        <p:origin x="354"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8" d="100"/>
          <a:sy n="78" d="100"/>
        </p:scale>
        <p:origin x="333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0.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1.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2.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3.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4.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5.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6.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7.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oleObject" Target="file:///\\mrwa.wa.gov.au\dfsroot\MyDocs-DAC\C8384\Desktop\State%20Black%20Spot%20Program\Black%20Spot%20Data%20Summary_Metro%20Local%20roa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57792736906326E-2"/>
          <c:y val="7.6862484886018476E-2"/>
          <c:w val="0.92846309932490201"/>
          <c:h val="0.75171488395411235"/>
        </c:manualLayout>
      </c:layout>
      <c:barChart>
        <c:barDir val="col"/>
        <c:grouping val="clustered"/>
        <c:varyColors val="0"/>
        <c:ser>
          <c:idx val="0"/>
          <c:order val="0"/>
          <c:tx>
            <c:v>Metro</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Summary!$C$1:$H$1</c:f>
              <c:strCache>
                <c:ptCount val="6"/>
                <c:pt idx="0">
                  <c:v>2016/17</c:v>
                </c:pt>
                <c:pt idx="1">
                  <c:v>2017/18</c:v>
                </c:pt>
                <c:pt idx="2">
                  <c:v>2018/19</c:v>
                </c:pt>
                <c:pt idx="3">
                  <c:v>2019/20</c:v>
                </c:pt>
                <c:pt idx="4">
                  <c:v>2020/21</c:v>
                </c:pt>
                <c:pt idx="5">
                  <c:v>2021/22</c:v>
                </c:pt>
              </c:strCache>
            </c:strRef>
          </c:cat>
          <c:val>
            <c:numRef>
              <c:f>Summary!$C$2:$H$2</c:f>
              <c:numCache>
                <c:formatCode>General</c:formatCode>
                <c:ptCount val="6"/>
                <c:pt idx="0">
                  <c:v>13</c:v>
                </c:pt>
                <c:pt idx="1">
                  <c:v>11</c:v>
                </c:pt>
                <c:pt idx="2">
                  <c:v>11</c:v>
                </c:pt>
                <c:pt idx="3">
                  <c:v>11</c:v>
                </c:pt>
                <c:pt idx="4">
                  <c:v>7</c:v>
                </c:pt>
                <c:pt idx="5">
                  <c:v>13</c:v>
                </c:pt>
              </c:numCache>
            </c:numRef>
          </c:val>
          <c:extLst>
            <c:ext xmlns:c16="http://schemas.microsoft.com/office/drawing/2014/chart" uri="{C3380CC4-5D6E-409C-BE32-E72D297353CC}">
              <c16:uniqueId val="{00000007-6773-4DFE-AC28-F2FC6D69561C}"/>
            </c:ext>
          </c:extLst>
        </c:ser>
        <c:dLbls>
          <c:showLegendKey val="0"/>
          <c:showVal val="1"/>
          <c:showCatName val="0"/>
          <c:showSerName val="0"/>
          <c:showPercent val="0"/>
          <c:showBubbleSize val="0"/>
        </c:dLbls>
        <c:gapWidth val="160"/>
        <c:axId val="310809520"/>
        <c:axId val="310809848"/>
      </c:barChart>
      <c:catAx>
        <c:axId val="31080952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848"/>
        <c:crosses val="autoZero"/>
        <c:auto val="1"/>
        <c:lblAlgn val="ctr"/>
        <c:lblOffset val="100"/>
        <c:noMultiLvlLbl val="0"/>
      </c:catAx>
      <c:valAx>
        <c:axId val="31080984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520"/>
        <c:crosses val="autoZero"/>
        <c:crossBetween val="between"/>
      </c:valAx>
      <c:spPr>
        <a:noFill/>
        <a:ln>
          <a:noFill/>
        </a:ln>
        <a:effectLst/>
      </c:spPr>
    </c:plotArea>
    <c:legend>
      <c:legendPos val="r"/>
      <c:layout>
        <c:manualLayout>
          <c:xMode val="edge"/>
          <c:yMode val="edge"/>
          <c:x val="0.15834382771119129"/>
          <c:y val="0.93823824653497256"/>
          <c:w val="0.75186429282546574"/>
          <c:h val="4.70466454851038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64732587098407E-2"/>
          <c:y val="9.7617759612109542E-2"/>
          <c:w val="0.87715551740018849"/>
          <c:h val="0.72941596040952894"/>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223-490B-A62E-4ADF36CCCDEC}"/>
                </c:ext>
              </c:extLst>
            </c:dLbl>
            <c:dLbl>
              <c:idx val="1"/>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23-490B-A62E-4ADF36CCCDEC}"/>
                </c:ext>
              </c:extLst>
            </c:dLbl>
            <c:dLbl>
              <c:idx val="2"/>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223-490B-A62E-4ADF36CCCDEC}"/>
                </c:ext>
              </c:extLst>
            </c:dLbl>
            <c:dLbl>
              <c:idx val="3"/>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223-490B-A62E-4ADF36CCCDEC}"/>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223-490B-A62E-4ADF36CCCDEC}"/>
                </c:ext>
              </c:extLst>
            </c:dLbl>
            <c:dLbl>
              <c:idx val="5"/>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223-490B-A62E-4ADF36CCCD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Summary_SW!$C$12:$H$12</c:f>
              <c:strCache>
                <c:ptCount val="6"/>
                <c:pt idx="0">
                  <c:v>2016/17</c:v>
                </c:pt>
                <c:pt idx="1">
                  <c:v>2017/18</c:v>
                </c:pt>
                <c:pt idx="2">
                  <c:v>2018/19</c:v>
                </c:pt>
                <c:pt idx="3">
                  <c:v>2019/20</c:v>
                </c:pt>
                <c:pt idx="4">
                  <c:v>2020/21</c:v>
                </c:pt>
                <c:pt idx="5">
                  <c:v>2021/22</c:v>
                </c:pt>
              </c:strCache>
            </c:strRef>
          </c:cat>
          <c:val>
            <c:numRef>
              <c:f>Summary_SW!$C$13:$H$13</c:f>
              <c:numCache>
                <c:formatCode>General</c:formatCode>
                <c:ptCount val="6"/>
                <c:pt idx="0">
                  <c:v>9</c:v>
                </c:pt>
                <c:pt idx="1">
                  <c:v>12</c:v>
                </c:pt>
                <c:pt idx="2">
                  <c:v>6</c:v>
                </c:pt>
                <c:pt idx="3">
                  <c:v>4</c:v>
                </c:pt>
                <c:pt idx="4">
                  <c:v>12</c:v>
                </c:pt>
                <c:pt idx="5">
                  <c:v>10</c:v>
                </c:pt>
              </c:numCache>
            </c:numRef>
          </c:val>
          <c:extLst>
            <c:ext xmlns:c16="http://schemas.microsoft.com/office/drawing/2014/chart" uri="{C3380CC4-5D6E-409C-BE32-E72D297353CC}">
              <c16:uniqueId val="{00000006-0223-490B-A62E-4ADF36CCCDEC}"/>
            </c:ext>
          </c:extLst>
        </c:ser>
        <c:ser>
          <c:idx val="1"/>
          <c:order val="1"/>
          <c:tx>
            <c:v>RSA</c:v>
          </c:tx>
          <c:spPr>
            <a:solidFill>
              <a:srgbClr val="92D050"/>
            </a:solidFill>
            <a:ln>
              <a:noFill/>
            </a:ln>
            <a:effectLst/>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223-490B-A62E-4ADF36CCCDEC}"/>
                </c:ext>
              </c:extLst>
            </c:dLbl>
            <c:dLbl>
              <c:idx val="1"/>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223-490B-A62E-4ADF36CCCDEC}"/>
                </c:ext>
              </c:extLst>
            </c:dLbl>
            <c:dLbl>
              <c:idx val="2"/>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223-490B-A62E-4ADF36CCCDEC}"/>
                </c:ext>
              </c:extLst>
            </c:dLbl>
            <c:dLbl>
              <c:idx val="3"/>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223-490B-A62E-4ADF36CCCDEC}"/>
                </c:ext>
              </c:extLst>
            </c:dLbl>
            <c:dLbl>
              <c:idx val="4"/>
              <c:delete val="1"/>
              <c:extLst>
                <c:ext xmlns:c15="http://schemas.microsoft.com/office/drawing/2012/chart" uri="{CE6537A1-D6FC-4f65-9D91-7224C49458BB}"/>
                <c:ext xmlns:c16="http://schemas.microsoft.com/office/drawing/2014/chart" uri="{C3380CC4-5D6E-409C-BE32-E72D297353CC}">
                  <c16:uniqueId val="{0000000B-0223-490B-A62E-4ADF36CCCDEC}"/>
                </c:ext>
              </c:extLst>
            </c:dLbl>
            <c:dLbl>
              <c:idx val="5"/>
              <c:delete val="1"/>
              <c:extLst>
                <c:ext xmlns:c15="http://schemas.microsoft.com/office/drawing/2012/chart" uri="{CE6537A1-D6FC-4f65-9D91-7224C49458BB}"/>
                <c:ext xmlns:c16="http://schemas.microsoft.com/office/drawing/2014/chart" uri="{C3380CC4-5D6E-409C-BE32-E72D297353CC}">
                  <c16:uniqueId val="{0000000C-0223-490B-A62E-4ADF36CCCD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Summary_SW!$C$12:$H$12</c:f>
              <c:strCache>
                <c:ptCount val="6"/>
                <c:pt idx="0">
                  <c:v>2016/17</c:v>
                </c:pt>
                <c:pt idx="1">
                  <c:v>2017/18</c:v>
                </c:pt>
                <c:pt idx="2">
                  <c:v>2018/19</c:v>
                </c:pt>
                <c:pt idx="3">
                  <c:v>2019/20</c:v>
                </c:pt>
                <c:pt idx="4">
                  <c:v>2020/21</c:v>
                </c:pt>
                <c:pt idx="5">
                  <c:v>2021/22</c:v>
                </c:pt>
              </c:strCache>
            </c:strRef>
          </c:cat>
          <c:val>
            <c:numRef>
              <c:f>Summary_SW!$C$17:$H$17</c:f>
              <c:numCache>
                <c:formatCode>General</c:formatCode>
                <c:ptCount val="6"/>
                <c:pt idx="0">
                  <c:v>1</c:v>
                </c:pt>
                <c:pt idx="1">
                  <c:v>2</c:v>
                </c:pt>
                <c:pt idx="2">
                  <c:v>5</c:v>
                </c:pt>
                <c:pt idx="3">
                  <c:v>3</c:v>
                </c:pt>
                <c:pt idx="4">
                  <c:v>0</c:v>
                </c:pt>
                <c:pt idx="5">
                  <c:v>0</c:v>
                </c:pt>
              </c:numCache>
            </c:numRef>
          </c:val>
          <c:extLst>
            <c:ext xmlns:c16="http://schemas.microsoft.com/office/drawing/2014/chart" uri="{C3380CC4-5D6E-409C-BE32-E72D297353CC}">
              <c16:uniqueId val="{0000000D-0223-490B-A62E-4ADF36CCCDEC}"/>
            </c:ext>
          </c:extLst>
        </c:ser>
        <c:dLbls>
          <c:showLegendKey val="0"/>
          <c:showVal val="0"/>
          <c:showCatName val="0"/>
          <c:showSerName val="0"/>
          <c:showPercent val="0"/>
          <c:showBubbleSize val="0"/>
        </c:dLbls>
        <c:gapWidth val="15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valAx>
      <c:spPr>
        <a:noFill/>
        <a:ln>
          <a:noFill/>
        </a:ln>
        <a:effectLst/>
      </c:spPr>
    </c:plotArea>
    <c:legend>
      <c:legendPos val="r"/>
      <c:layout>
        <c:manualLayout>
          <c:xMode val="edge"/>
          <c:yMode val="edge"/>
          <c:x val="0.35940763614914506"/>
          <c:y val="0.90908861617523051"/>
          <c:w val="0.32314775962809383"/>
          <c:h val="7.47928787141230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3147761478956"/>
          <c:y val="9.1528366646476886E-2"/>
          <c:w val="0.84782406687494405"/>
          <c:h val="0.73550530542656534"/>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B8-45C8-86F4-91DBE1C7D9E7}"/>
                </c:ext>
              </c:extLst>
            </c:dLbl>
            <c:dLbl>
              <c:idx val="1"/>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B8-45C8-86F4-91DBE1C7D9E7}"/>
                </c:ext>
              </c:extLst>
            </c:dLbl>
            <c:dLbl>
              <c:idx val="2"/>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B8-45C8-86F4-91DBE1C7D9E7}"/>
                </c:ext>
              </c:extLst>
            </c:dLbl>
            <c:dLbl>
              <c:idx val="3"/>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B8-45C8-86F4-91DBE1C7D9E7}"/>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B8-45C8-86F4-91DBE1C7D9E7}"/>
                </c:ext>
              </c:extLst>
            </c:dLbl>
            <c:dLbl>
              <c:idx val="5"/>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B8-45C8-86F4-91DBE1C7D9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Summary_SW!$C$12:$H$12</c:f>
              <c:strCache>
                <c:ptCount val="6"/>
                <c:pt idx="0">
                  <c:v>2016/17</c:v>
                </c:pt>
                <c:pt idx="1">
                  <c:v>2017/18</c:v>
                </c:pt>
                <c:pt idx="2">
                  <c:v>2018/19</c:v>
                </c:pt>
                <c:pt idx="3">
                  <c:v>2019/20</c:v>
                </c:pt>
                <c:pt idx="4">
                  <c:v>2020/21</c:v>
                </c:pt>
                <c:pt idx="5">
                  <c:v>2021/22</c:v>
                </c:pt>
              </c:strCache>
            </c:strRef>
          </c:cat>
          <c:val>
            <c:numRef>
              <c:f>Summary_SW!$C$32:$H$32</c:f>
              <c:numCache>
                <c:formatCode>General</c:formatCode>
                <c:ptCount val="6"/>
                <c:pt idx="0">
                  <c:v>1686292</c:v>
                </c:pt>
                <c:pt idx="1">
                  <c:v>1305860</c:v>
                </c:pt>
                <c:pt idx="2">
                  <c:v>1525261</c:v>
                </c:pt>
                <c:pt idx="3">
                  <c:v>536739</c:v>
                </c:pt>
                <c:pt idx="4">
                  <c:v>2348330</c:v>
                </c:pt>
                <c:pt idx="5">
                  <c:v>2368370</c:v>
                </c:pt>
              </c:numCache>
            </c:numRef>
          </c:val>
          <c:extLst>
            <c:ext xmlns:c16="http://schemas.microsoft.com/office/drawing/2014/chart" uri="{C3380CC4-5D6E-409C-BE32-E72D297353CC}">
              <c16:uniqueId val="{00000006-4EB8-45C8-86F4-91DBE1C7D9E7}"/>
            </c:ext>
          </c:extLst>
        </c:ser>
        <c:ser>
          <c:idx val="1"/>
          <c:order val="1"/>
          <c:tx>
            <c:v>RSA</c:v>
          </c:tx>
          <c:spPr>
            <a:solidFill>
              <a:srgbClr val="92D050"/>
            </a:solidFill>
            <a:ln>
              <a:noFill/>
            </a:ln>
            <a:effectLst/>
          </c:spPr>
          <c:invertIfNegative val="0"/>
          <c:dLbls>
            <c:dLbl>
              <c:idx val="0"/>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B8-45C8-86F4-91DBE1C7D9E7}"/>
                </c:ext>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B8-45C8-86F4-91DBE1C7D9E7}"/>
                </c:ext>
              </c:extLst>
            </c:dLbl>
            <c:dLbl>
              <c:idx val="2"/>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EB8-45C8-86F4-91DBE1C7D9E7}"/>
                </c:ext>
              </c:extLst>
            </c:dLbl>
            <c:dLbl>
              <c:idx val="3"/>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B8-45C8-86F4-91DBE1C7D9E7}"/>
                </c:ext>
              </c:extLst>
            </c:dLbl>
            <c:dLbl>
              <c:idx val="4"/>
              <c:delete val="1"/>
              <c:extLst>
                <c:ext xmlns:c15="http://schemas.microsoft.com/office/drawing/2012/chart" uri="{CE6537A1-D6FC-4f65-9D91-7224C49458BB}"/>
                <c:ext xmlns:c16="http://schemas.microsoft.com/office/drawing/2014/chart" uri="{C3380CC4-5D6E-409C-BE32-E72D297353CC}">
                  <c16:uniqueId val="{0000000B-4EB8-45C8-86F4-91DBE1C7D9E7}"/>
                </c:ext>
              </c:extLst>
            </c:dLbl>
            <c:dLbl>
              <c:idx val="5"/>
              <c:delete val="1"/>
              <c:extLst>
                <c:ext xmlns:c15="http://schemas.microsoft.com/office/drawing/2012/chart" uri="{CE6537A1-D6FC-4f65-9D91-7224C49458BB}"/>
                <c:ext xmlns:c16="http://schemas.microsoft.com/office/drawing/2014/chart" uri="{C3380CC4-5D6E-409C-BE32-E72D297353CC}">
                  <c16:uniqueId val="{0000000C-4EB8-45C8-86F4-91DBE1C7D9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Summary_SW!$C$12:$H$12</c:f>
              <c:strCache>
                <c:ptCount val="6"/>
                <c:pt idx="0">
                  <c:v>2016/17</c:v>
                </c:pt>
                <c:pt idx="1">
                  <c:v>2017/18</c:v>
                </c:pt>
                <c:pt idx="2">
                  <c:v>2018/19</c:v>
                </c:pt>
                <c:pt idx="3">
                  <c:v>2019/20</c:v>
                </c:pt>
                <c:pt idx="4">
                  <c:v>2020/21</c:v>
                </c:pt>
                <c:pt idx="5">
                  <c:v>2021/22</c:v>
                </c:pt>
              </c:strCache>
            </c:strRef>
          </c:cat>
          <c:val>
            <c:numRef>
              <c:f>Summary_SW!$C$37:$H$37</c:f>
              <c:numCache>
                <c:formatCode>General</c:formatCode>
                <c:ptCount val="6"/>
                <c:pt idx="0">
                  <c:v>266500</c:v>
                </c:pt>
                <c:pt idx="1">
                  <c:v>490667</c:v>
                </c:pt>
                <c:pt idx="2">
                  <c:v>553500</c:v>
                </c:pt>
                <c:pt idx="3">
                  <c:v>586500</c:v>
                </c:pt>
                <c:pt idx="4">
                  <c:v>0</c:v>
                </c:pt>
                <c:pt idx="5">
                  <c:v>0</c:v>
                </c:pt>
              </c:numCache>
            </c:numRef>
          </c:val>
          <c:extLst>
            <c:ext xmlns:c16="http://schemas.microsoft.com/office/drawing/2014/chart" uri="{C3380CC4-5D6E-409C-BE32-E72D297353CC}">
              <c16:uniqueId val="{0000000D-4EB8-45C8-86F4-91DBE1C7D9E7}"/>
            </c:ext>
          </c:extLst>
        </c:ser>
        <c:dLbls>
          <c:showLegendKey val="0"/>
          <c:showVal val="0"/>
          <c:showCatName val="0"/>
          <c:showSerName val="0"/>
          <c:showPercent val="0"/>
          <c:showBubbleSize val="0"/>
        </c:dLbls>
        <c:gapWidth val="15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33051875231517897"/>
          <c:y val="0.90908861617523051"/>
          <c:w val="0.31614797617708201"/>
          <c:h val="7.10720168987885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57792736906326E-2"/>
          <c:y val="6.188121147777878E-2"/>
          <c:w val="0.92853916750339094"/>
          <c:h val="0.72953002825866275"/>
        </c:manualLayout>
      </c:layout>
      <c:barChart>
        <c:barDir val="col"/>
        <c:grouping val="clustered"/>
        <c:varyColors val="0"/>
        <c:ser>
          <c:idx val="1"/>
          <c:order val="0"/>
          <c:tx>
            <c:v>South West</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solidFill>
                <a:prstDash val="sysDot"/>
              </a:ln>
              <a:effectLst/>
            </c:spPr>
            <c:trendlineType val="linear"/>
            <c:dispRSqr val="0"/>
            <c:dispEq val="0"/>
          </c:trendline>
          <c:cat>
            <c:strRef>
              <c:f>'[State Roads Summary_new_SW and NSW.xlsx]Summary'!$C$1:$H$1</c:f>
              <c:strCache>
                <c:ptCount val="6"/>
                <c:pt idx="0">
                  <c:v>2016/17</c:v>
                </c:pt>
                <c:pt idx="1">
                  <c:v>2017/18</c:v>
                </c:pt>
                <c:pt idx="2">
                  <c:v>2018/19</c:v>
                </c:pt>
                <c:pt idx="3">
                  <c:v>2019/20</c:v>
                </c:pt>
                <c:pt idx="4">
                  <c:v>2020/21</c:v>
                </c:pt>
                <c:pt idx="5">
                  <c:v>2021/22</c:v>
                </c:pt>
              </c:strCache>
            </c:strRef>
          </c:cat>
          <c:val>
            <c:numRef>
              <c:f>'[State Roads Summary_new_SW and NSW.xlsx]Summary'!$C$3:$H$3</c:f>
              <c:numCache>
                <c:formatCode>General</c:formatCode>
                <c:ptCount val="6"/>
                <c:pt idx="0">
                  <c:v>4</c:v>
                </c:pt>
                <c:pt idx="1">
                  <c:v>4</c:v>
                </c:pt>
                <c:pt idx="2">
                  <c:v>3</c:v>
                </c:pt>
                <c:pt idx="3">
                  <c:v>3</c:v>
                </c:pt>
                <c:pt idx="4">
                  <c:v>1</c:v>
                </c:pt>
                <c:pt idx="5">
                  <c:v>2</c:v>
                </c:pt>
              </c:numCache>
            </c:numRef>
          </c:val>
          <c:extLst>
            <c:ext xmlns:c16="http://schemas.microsoft.com/office/drawing/2014/chart" uri="{C3380CC4-5D6E-409C-BE32-E72D297353CC}">
              <c16:uniqueId val="{0000000F-F6EA-4EE4-A5E5-BB5264B8FFEB}"/>
            </c:ext>
          </c:extLst>
        </c:ser>
        <c:ser>
          <c:idx val="2"/>
          <c:order val="1"/>
          <c:tx>
            <c:v>Other Regions</c:v>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7030A0"/>
                </a:solidFill>
                <a:prstDash val="sysDot"/>
              </a:ln>
              <a:effectLst/>
            </c:spPr>
            <c:trendlineType val="linear"/>
            <c:dispRSqr val="0"/>
            <c:dispEq val="0"/>
          </c:trendline>
          <c:cat>
            <c:strRef>
              <c:f>'[State Roads Summary_new_SW and NSW.xlsx]Summary'!$C$1:$H$1</c:f>
              <c:strCache>
                <c:ptCount val="6"/>
                <c:pt idx="0">
                  <c:v>2016/17</c:v>
                </c:pt>
                <c:pt idx="1">
                  <c:v>2017/18</c:v>
                </c:pt>
                <c:pt idx="2">
                  <c:v>2018/19</c:v>
                </c:pt>
                <c:pt idx="3">
                  <c:v>2019/20</c:v>
                </c:pt>
                <c:pt idx="4">
                  <c:v>2020/21</c:v>
                </c:pt>
                <c:pt idx="5">
                  <c:v>2021/22</c:v>
                </c:pt>
              </c:strCache>
            </c:strRef>
          </c:cat>
          <c:val>
            <c:numRef>
              <c:f>'[State Roads Summary_new_SW and NSW.xlsx]Summary'!$C$4:$H$4</c:f>
              <c:numCache>
                <c:formatCode>General</c:formatCode>
                <c:ptCount val="6"/>
                <c:pt idx="0">
                  <c:v>9</c:v>
                </c:pt>
                <c:pt idx="1">
                  <c:v>7</c:v>
                </c:pt>
                <c:pt idx="2">
                  <c:v>8</c:v>
                </c:pt>
                <c:pt idx="3">
                  <c:v>8</c:v>
                </c:pt>
                <c:pt idx="4">
                  <c:v>6</c:v>
                </c:pt>
                <c:pt idx="5">
                  <c:v>10</c:v>
                </c:pt>
              </c:numCache>
            </c:numRef>
          </c:val>
          <c:extLst>
            <c:ext xmlns:c16="http://schemas.microsoft.com/office/drawing/2014/chart" uri="{C3380CC4-5D6E-409C-BE32-E72D297353CC}">
              <c16:uniqueId val="{00000017-F6EA-4EE4-A5E5-BB5264B8FFEB}"/>
            </c:ext>
          </c:extLst>
        </c:ser>
        <c:dLbls>
          <c:dLblPos val="outEnd"/>
          <c:showLegendKey val="0"/>
          <c:showVal val="1"/>
          <c:showCatName val="0"/>
          <c:showSerName val="0"/>
          <c:showPercent val="0"/>
          <c:showBubbleSize val="0"/>
        </c:dLbls>
        <c:gapWidth val="150"/>
        <c:axId val="310809520"/>
        <c:axId val="310809848"/>
      </c:barChart>
      <c:catAx>
        <c:axId val="31080952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848"/>
        <c:crosses val="autoZero"/>
        <c:auto val="1"/>
        <c:lblAlgn val="ctr"/>
        <c:lblOffset val="100"/>
        <c:noMultiLvlLbl val="0"/>
      </c:catAx>
      <c:valAx>
        <c:axId val="31080984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520"/>
        <c:crosses val="autoZero"/>
        <c:crossBetween val="between"/>
      </c:valAx>
      <c:spPr>
        <a:noFill/>
        <a:ln>
          <a:noFill/>
        </a:ln>
        <a:effectLst/>
      </c:spPr>
    </c:plotArea>
    <c:legend>
      <c:legendPos val="r"/>
      <c:layout>
        <c:manualLayout>
          <c:xMode val="edge"/>
          <c:yMode val="edge"/>
          <c:x val="0.27386830840775778"/>
          <c:y val="0.89660658271374616"/>
          <c:w val="0.5540499216121475"/>
          <c:h val="0.103393417286253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54669033422847E-2"/>
          <c:y val="5.4565497494631354E-2"/>
          <c:w val="0.90859734082535459"/>
          <c:h val="0.76806140141573209"/>
        </c:manualLayout>
      </c:layout>
      <c:barChart>
        <c:barDir val="col"/>
        <c:grouping val="clustered"/>
        <c:varyColors val="0"/>
        <c:ser>
          <c:idx val="1"/>
          <c:order val="0"/>
          <c:tx>
            <c:v>South West</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Roads Summary_new_SW and NSW.xlsx]Summary'!$C$1:$H$1</c:f>
              <c:strCache>
                <c:ptCount val="6"/>
                <c:pt idx="0">
                  <c:v>2016/17</c:v>
                </c:pt>
                <c:pt idx="1">
                  <c:v>2017/18</c:v>
                </c:pt>
                <c:pt idx="2">
                  <c:v>2018/19</c:v>
                </c:pt>
                <c:pt idx="3">
                  <c:v>2019/20</c:v>
                </c:pt>
                <c:pt idx="4">
                  <c:v>2020/21</c:v>
                </c:pt>
                <c:pt idx="5">
                  <c:v>2021/22</c:v>
                </c:pt>
              </c:strCache>
            </c:strRef>
          </c:cat>
          <c:val>
            <c:numRef>
              <c:f>'[State Roads Summary_new_SW and NSW.xlsx]Summary'!$C$6:$H$6</c:f>
              <c:numCache>
                <c:formatCode>General</c:formatCode>
                <c:ptCount val="6"/>
                <c:pt idx="0">
                  <c:v>1546000</c:v>
                </c:pt>
                <c:pt idx="1">
                  <c:v>1667000</c:v>
                </c:pt>
                <c:pt idx="2">
                  <c:v>1578000</c:v>
                </c:pt>
                <c:pt idx="3">
                  <c:v>1150000</c:v>
                </c:pt>
                <c:pt idx="4">
                  <c:v>450000</c:v>
                </c:pt>
                <c:pt idx="5">
                  <c:v>600000</c:v>
                </c:pt>
              </c:numCache>
            </c:numRef>
          </c:val>
          <c:extLst>
            <c:ext xmlns:c16="http://schemas.microsoft.com/office/drawing/2014/chart" uri="{C3380CC4-5D6E-409C-BE32-E72D297353CC}">
              <c16:uniqueId val="{0000000D-2CA1-4297-BD2C-45B93CC3D9CD}"/>
            </c:ext>
          </c:extLst>
        </c:ser>
        <c:ser>
          <c:idx val="2"/>
          <c:order val="1"/>
          <c:tx>
            <c:v>Other Regions</c:v>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Roads Summary_new_SW and NSW.xlsx]Summary'!$C$1:$H$1</c:f>
              <c:strCache>
                <c:ptCount val="6"/>
                <c:pt idx="0">
                  <c:v>2016/17</c:v>
                </c:pt>
                <c:pt idx="1">
                  <c:v>2017/18</c:v>
                </c:pt>
                <c:pt idx="2">
                  <c:v>2018/19</c:v>
                </c:pt>
                <c:pt idx="3">
                  <c:v>2019/20</c:v>
                </c:pt>
                <c:pt idx="4">
                  <c:v>2020/21</c:v>
                </c:pt>
                <c:pt idx="5">
                  <c:v>2021/22</c:v>
                </c:pt>
              </c:strCache>
            </c:strRef>
          </c:cat>
          <c:val>
            <c:numRef>
              <c:f>'[State Roads Summary_new_SW and NSW.xlsx]Summary'!$C$7:$H$7</c:f>
              <c:numCache>
                <c:formatCode>General</c:formatCode>
                <c:ptCount val="6"/>
                <c:pt idx="0">
                  <c:v>3254000</c:v>
                </c:pt>
                <c:pt idx="1">
                  <c:v>3133000</c:v>
                </c:pt>
                <c:pt idx="2">
                  <c:v>3222000</c:v>
                </c:pt>
                <c:pt idx="3">
                  <c:v>3650000</c:v>
                </c:pt>
                <c:pt idx="4">
                  <c:v>4350000</c:v>
                </c:pt>
                <c:pt idx="5">
                  <c:v>4200000</c:v>
                </c:pt>
              </c:numCache>
            </c:numRef>
          </c:val>
          <c:extLst>
            <c:ext xmlns:c16="http://schemas.microsoft.com/office/drawing/2014/chart" uri="{C3380CC4-5D6E-409C-BE32-E72D297353CC}">
              <c16:uniqueId val="{00000014-2CA1-4297-BD2C-45B93CC3D9CD}"/>
            </c:ext>
          </c:extLst>
        </c:ser>
        <c:dLbls>
          <c:dLblPos val="outEnd"/>
          <c:showLegendKey val="0"/>
          <c:showVal val="1"/>
          <c:showCatName val="0"/>
          <c:showSerName val="0"/>
          <c:showPercent val="0"/>
          <c:showBubbleSize val="0"/>
        </c:dLbls>
        <c:gapWidth val="150"/>
        <c:axId val="310809520"/>
        <c:axId val="310809848"/>
      </c:barChart>
      <c:catAx>
        <c:axId val="31080952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848"/>
        <c:crosses val="autoZero"/>
        <c:auto val="1"/>
        <c:lblAlgn val="ctr"/>
        <c:lblOffset val="100"/>
        <c:noMultiLvlLbl val="0"/>
      </c:catAx>
      <c:valAx>
        <c:axId val="31080984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5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34892722224750811"/>
          <c:y val="0.9156773717892005"/>
          <c:w val="0.3601286544384264"/>
          <c:h val="7.07875785189772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val>
            <c:numRef>
              <c:f>MthSev!$DD$152:$DO$152</c:f>
              <c:numCache>
                <c:formatCode>#,##0;[Red]\(#,##0\);\-</c:formatCode>
                <c:ptCount val="12"/>
                <c:pt idx="0">
                  <c:v>17037</c:v>
                </c:pt>
                <c:pt idx="1">
                  <c:v>20272</c:v>
                </c:pt>
                <c:pt idx="2">
                  <c:v>21583</c:v>
                </c:pt>
                <c:pt idx="3">
                  <c:v>16849</c:v>
                </c:pt>
                <c:pt idx="4">
                  <c:v>21278</c:v>
                </c:pt>
                <c:pt idx="5">
                  <c:v>20121</c:v>
                </c:pt>
                <c:pt idx="6">
                  <c:v>20337</c:v>
                </c:pt>
                <c:pt idx="7">
                  <c:v>21750</c:v>
                </c:pt>
                <c:pt idx="8">
                  <c:v>19097</c:v>
                </c:pt>
                <c:pt idx="9">
                  <c:v>20026</c:v>
                </c:pt>
                <c:pt idx="10">
                  <c:v>20304</c:v>
                </c:pt>
                <c:pt idx="11">
                  <c:v>19286</c:v>
                </c:pt>
              </c:numCache>
            </c:numRef>
          </c:val>
          <c:extLst>
            <c:ext xmlns:c16="http://schemas.microsoft.com/office/drawing/2014/chart" uri="{C3380CC4-5D6E-409C-BE32-E72D297353CC}">
              <c16:uniqueId val="{00000000-7D97-412F-B359-39855EF49E9C}"/>
            </c:ext>
          </c:extLst>
        </c:ser>
        <c:dLbls>
          <c:showLegendKey val="0"/>
          <c:showVal val="0"/>
          <c:showCatName val="0"/>
          <c:showSerName val="0"/>
          <c:showPercent val="0"/>
          <c:showBubbleSize val="0"/>
        </c:dLbls>
        <c:gapWidth val="219"/>
        <c:overlap val="-27"/>
        <c:axId val="1413335080"/>
        <c:axId val="1413336064"/>
      </c:barChart>
      <c:catAx>
        <c:axId val="14133350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336064"/>
        <c:crosses val="autoZero"/>
        <c:auto val="1"/>
        <c:lblAlgn val="ctr"/>
        <c:lblOffset val="100"/>
        <c:noMultiLvlLbl val="0"/>
      </c:catAx>
      <c:valAx>
        <c:axId val="1413336064"/>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33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val>
            <c:numRef>
              <c:f>MthSev!$DD$152:$DO$152</c:f>
              <c:numCache>
                <c:formatCode>#,##0;[Red]\(#,##0\);\-</c:formatCode>
                <c:ptCount val="12"/>
                <c:pt idx="0">
                  <c:v>17037</c:v>
                </c:pt>
                <c:pt idx="1">
                  <c:v>20272</c:v>
                </c:pt>
                <c:pt idx="2">
                  <c:v>21583</c:v>
                </c:pt>
                <c:pt idx="3">
                  <c:v>16849</c:v>
                </c:pt>
                <c:pt idx="4">
                  <c:v>21278</c:v>
                </c:pt>
                <c:pt idx="5">
                  <c:v>20121</c:v>
                </c:pt>
                <c:pt idx="6">
                  <c:v>20337</c:v>
                </c:pt>
                <c:pt idx="7">
                  <c:v>21750</c:v>
                </c:pt>
                <c:pt idx="8">
                  <c:v>19097</c:v>
                </c:pt>
                <c:pt idx="9">
                  <c:v>20026</c:v>
                </c:pt>
                <c:pt idx="10">
                  <c:v>20304</c:v>
                </c:pt>
                <c:pt idx="11">
                  <c:v>19286</c:v>
                </c:pt>
              </c:numCache>
            </c:numRef>
          </c:val>
          <c:extLst>
            <c:ext xmlns:c16="http://schemas.microsoft.com/office/drawing/2014/chart" uri="{C3380CC4-5D6E-409C-BE32-E72D297353CC}">
              <c16:uniqueId val="{00000000-7D97-412F-B359-39855EF49E9C}"/>
            </c:ext>
          </c:extLst>
        </c:ser>
        <c:dLbls>
          <c:showLegendKey val="0"/>
          <c:showVal val="0"/>
          <c:showCatName val="0"/>
          <c:showSerName val="0"/>
          <c:showPercent val="0"/>
          <c:showBubbleSize val="0"/>
        </c:dLbls>
        <c:gapWidth val="219"/>
        <c:overlap val="-27"/>
        <c:axId val="1413335080"/>
        <c:axId val="1413336064"/>
      </c:barChart>
      <c:catAx>
        <c:axId val="14133350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336064"/>
        <c:crosses val="autoZero"/>
        <c:auto val="1"/>
        <c:lblAlgn val="ctr"/>
        <c:lblOffset val="100"/>
        <c:noMultiLvlLbl val="0"/>
      </c:catAx>
      <c:valAx>
        <c:axId val="1413336064"/>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33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Agricultural All Crashes 2016-2020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solidFill>
            <a:ln>
              <a:noFill/>
            </a:ln>
            <a:effectLst/>
          </c:spPr>
          <c:invertIfNegative val="0"/>
          <c:val>
            <c:numRef>
              <c:f>DaySev!$BP$158:$BV$158</c:f>
              <c:numCache>
                <c:formatCode>#,##0;[Red]\(#,##0\);\-</c:formatCode>
                <c:ptCount val="7"/>
                <c:pt idx="0">
                  <c:v>790</c:v>
                </c:pt>
                <c:pt idx="1">
                  <c:v>723</c:v>
                </c:pt>
                <c:pt idx="2">
                  <c:v>715</c:v>
                </c:pt>
                <c:pt idx="3">
                  <c:v>741</c:v>
                </c:pt>
                <c:pt idx="4">
                  <c:v>874</c:v>
                </c:pt>
                <c:pt idx="5">
                  <c:v>844</c:v>
                </c:pt>
                <c:pt idx="6">
                  <c:v>654</c:v>
                </c:pt>
              </c:numCache>
            </c:numRef>
          </c:val>
          <c:extLst>
            <c:ext xmlns:c16="http://schemas.microsoft.com/office/drawing/2014/chart" uri="{C3380CC4-5D6E-409C-BE32-E72D297353CC}">
              <c16:uniqueId val="{00000000-2A9C-4F62-9F67-33B14705FF5D}"/>
            </c:ext>
          </c:extLst>
        </c:ser>
        <c:dLbls>
          <c:showLegendKey val="0"/>
          <c:showVal val="0"/>
          <c:showCatName val="0"/>
          <c:showSerName val="0"/>
          <c:showPercent val="0"/>
          <c:showBubbleSize val="0"/>
        </c:dLbls>
        <c:gapWidth val="219"/>
        <c:overlap val="-27"/>
        <c:axId val="1466914752"/>
        <c:axId val="1466915080"/>
      </c:barChart>
      <c:dateAx>
        <c:axId val="1466914752"/>
        <c:scaling>
          <c:orientation val="minMax"/>
        </c:scaling>
        <c:delete val="1"/>
        <c:axPos val="b"/>
        <c:majorTickMark val="none"/>
        <c:minorTickMark val="none"/>
        <c:tickLblPos val="nextTo"/>
        <c:crossAx val="1466915080"/>
        <c:crosses val="autoZero"/>
        <c:auto val="0"/>
        <c:lblOffset val="100"/>
        <c:baseTimeUnit val="days"/>
      </c:dateAx>
      <c:valAx>
        <c:axId val="146691508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691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South West</a:t>
            </a:r>
            <a:r>
              <a:rPr lang="en-AU" baseline="0" dirty="0"/>
              <a:t> All Crashes 2016-2020</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DaySev!$BP$159:$BV$159</c:f>
              <c:numCache>
                <c:formatCode>#,##0;[Red]\(#,##0\);\-</c:formatCode>
                <c:ptCount val="7"/>
                <c:pt idx="0">
                  <c:v>749</c:v>
                </c:pt>
                <c:pt idx="1">
                  <c:v>799</c:v>
                </c:pt>
                <c:pt idx="2">
                  <c:v>810</c:v>
                </c:pt>
                <c:pt idx="3">
                  <c:v>868</c:v>
                </c:pt>
                <c:pt idx="4">
                  <c:v>990</c:v>
                </c:pt>
                <c:pt idx="5">
                  <c:v>920</c:v>
                </c:pt>
                <c:pt idx="6">
                  <c:v>765</c:v>
                </c:pt>
              </c:numCache>
            </c:numRef>
          </c:val>
          <c:extLst>
            <c:ext xmlns:c16="http://schemas.microsoft.com/office/drawing/2014/chart" uri="{C3380CC4-5D6E-409C-BE32-E72D297353CC}">
              <c16:uniqueId val="{00000000-EDF8-463F-8B31-6CEE2F3AF3D8}"/>
            </c:ext>
          </c:extLst>
        </c:ser>
        <c:dLbls>
          <c:showLegendKey val="0"/>
          <c:showVal val="0"/>
          <c:showCatName val="0"/>
          <c:showSerName val="0"/>
          <c:showPercent val="0"/>
          <c:showBubbleSize val="0"/>
        </c:dLbls>
        <c:gapWidth val="219"/>
        <c:overlap val="-27"/>
        <c:axId val="1718787328"/>
        <c:axId val="1718795528"/>
      </c:barChart>
      <c:catAx>
        <c:axId val="1718787328"/>
        <c:scaling>
          <c:orientation val="minMax"/>
        </c:scaling>
        <c:delete val="1"/>
        <c:axPos val="b"/>
        <c:majorTickMark val="none"/>
        <c:minorTickMark val="none"/>
        <c:tickLblPos val="nextTo"/>
        <c:crossAx val="1718795528"/>
        <c:crosses val="autoZero"/>
        <c:auto val="1"/>
        <c:lblAlgn val="ctr"/>
        <c:lblOffset val="100"/>
        <c:noMultiLvlLbl val="0"/>
      </c:catAx>
      <c:valAx>
        <c:axId val="1718795528"/>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78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SpeedSev!$B$156</c:f>
              <c:strCache>
                <c:ptCount val="1"/>
                <c:pt idx="0">
                  <c:v>Kimberley, Pilbara &amp; Gascoyne</c:v>
                </c:pt>
              </c:strCache>
            </c:strRef>
          </c:tx>
          <c:spPr>
            <a:ln w="28575" cap="rnd">
              <a:solidFill>
                <a:schemeClr val="accent1"/>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SpeedSev!$DR$156:$DZ$156</c:f>
              <c:numCache>
                <c:formatCode>#,##0;[Red]\(#,##0\);\-</c:formatCode>
                <c:ptCount val="9"/>
                <c:pt idx="0">
                  <c:v>0</c:v>
                </c:pt>
                <c:pt idx="1">
                  <c:v>21</c:v>
                </c:pt>
                <c:pt idx="2">
                  <c:v>24</c:v>
                </c:pt>
                <c:pt idx="3">
                  <c:v>26</c:v>
                </c:pt>
                <c:pt idx="4">
                  <c:v>26</c:v>
                </c:pt>
                <c:pt idx="5">
                  <c:v>35</c:v>
                </c:pt>
                <c:pt idx="6">
                  <c:v>35</c:v>
                </c:pt>
                <c:pt idx="7">
                  <c:v>91</c:v>
                </c:pt>
                <c:pt idx="8">
                  <c:v>91</c:v>
                </c:pt>
              </c:numCache>
            </c:numRef>
          </c:val>
          <c:smooth val="0"/>
          <c:extLst>
            <c:ext xmlns:c16="http://schemas.microsoft.com/office/drawing/2014/chart" uri="{C3380CC4-5D6E-409C-BE32-E72D297353CC}">
              <c16:uniqueId val="{00000000-4E5F-4EDD-9A16-9AC7C805B19B}"/>
            </c:ext>
          </c:extLst>
        </c:ser>
        <c:ser>
          <c:idx val="1"/>
          <c:order val="1"/>
          <c:tx>
            <c:strRef>
              <c:f>SpeedSev!$B$157</c:f>
              <c:strCache>
                <c:ptCount val="1"/>
                <c:pt idx="0">
                  <c:v>Non-Agricultural Midwest &amp; GoldfieldsEsperance (excl. Ger, Kal, Esp)</c:v>
                </c:pt>
              </c:strCache>
            </c:strRef>
          </c:tx>
          <c:spPr>
            <a:ln w="28575" cap="rnd">
              <a:solidFill>
                <a:schemeClr val="accent2"/>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SpeedSev!$DR$157:$DZ$157</c:f>
              <c:numCache>
                <c:formatCode>#,##0;[Red]\(#,##0\);\-</c:formatCode>
                <c:ptCount val="9"/>
                <c:pt idx="0">
                  <c:v>0</c:v>
                </c:pt>
                <c:pt idx="1">
                  <c:v>10</c:v>
                </c:pt>
                <c:pt idx="2">
                  <c:v>10</c:v>
                </c:pt>
                <c:pt idx="3">
                  <c:v>10</c:v>
                </c:pt>
                <c:pt idx="4">
                  <c:v>10</c:v>
                </c:pt>
                <c:pt idx="5">
                  <c:v>10</c:v>
                </c:pt>
                <c:pt idx="6">
                  <c:v>10</c:v>
                </c:pt>
                <c:pt idx="7">
                  <c:v>33</c:v>
                </c:pt>
                <c:pt idx="8">
                  <c:v>33</c:v>
                </c:pt>
              </c:numCache>
            </c:numRef>
          </c:val>
          <c:smooth val="0"/>
          <c:extLst>
            <c:ext xmlns:c16="http://schemas.microsoft.com/office/drawing/2014/chart" uri="{C3380CC4-5D6E-409C-BE32-E72D297353CC}">
              <c16:uniqueId val="{00000001-4E5F-4EDD-9A16-9AC7C805B19B}"/>
            </c:ext>
          </c:extLst>
        </c:ser>
        <c:ser>
          <c:idx val="2"/>
          <c:order val="2"/>
          <c:tx>
            <c:strRef>
              <c:f>SpeedSev!$B$158</c:f>
              <c:strCache>
                <c:ptCount val="1"/>
                <c:pt idx="0">
                  <c:v>Agricultural (incl Boddington, Boyup Bk)</c:v>
                </c:pt>
              </c:strCache>
            </c:strRef>
          </c:tx>
          <c:spPr>
            <a:ln w="28575" cap="rnd">
              <a:solidFill>
                <a:schemeClr val="accent3"/>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SpeedSev!$DR$158:$DZ$158</c:f>
              <c:numCache>
                <c:formatCode>#,##0;[Red]\(#,##0\);\-</c:formatCode>
                <c:ptCount val="9"/>
                <c:pt idx="0">
                  <c:v>0</c:v>
                </c:pt>
                <c:pt idx="1">
                  <c:v>43</c:v>
                </c:pt>
                <c:pt idx="2">
                  <c:v>46</c:v>
                </c:pt>
                <c:pt idx="3">
                  <c:v>48</c:v>
                </c:pt>
                <c:pt idx="4">
                  <c:v>53</c:v>
                </c:pt>
                <c:pt idx="5">
                  <c:v>57</c:v>
                </c:pt>
                <c:pt idx="6">
                  <c:v>61</c:v>
                </c:pt>
                <c:pt idx="7">
                  <c:v>235</c:v>
                </c:pt>
                <c:pt idx="8">
                  <c:v>235</c:v>
                </c:pt>
              </c:numCache>
            </c:numRef>
          </c:val>
          <c:smooth val="0"/>
          <c:extLst>
            <c:ext xmlns:c16="http://schemas.microsoft.com/office/drawing/2014/chart" uri="{C3380CC4-5D6E-409C-BE32-E72D297353CC}">
              <c16:uniqueId val="{00000002-4E5F-4EDD-9A16-9AC7C805B19B}"/>
            </c:ext>
          </c:extLst>
        </c:ser>
        <c:ser>
          <c:idx val="3"/>
          <c:order val="3"/>
          <c:tx>
            <c:strRef>
              <c:f>SpeedSev!$B$159</c:f>
              <c:strCache>
                <c:ptCount val="1"/>
                <c:pt idx="0">
                  <c:v>SouthWest (excl Bun, Bus, Boyup Bk) + Waroona, Murray</c:v>
                </c:pt>
              </c:strCache>
            </c:strRef>
          </c:tx>
          <c:spPr>
            <a:ln w="28575" cap="rnd">
              <a:solidFill>
                <a:schemeClr val="accent4"/>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SpeedSev!$DR$159:$DZ$159</c:f>
              <c:numCache>
                <c:formatCode>#,##0;[Red]\(#,##0\);\-</c:formatCode>
                <c:ptCount val="9"/>
                <c:pt idx="0">
                  <c:v>0</c:v>
                </c:pt>
                <c:pt idx="1">
                  <c:v>34</c:v>
                </c:pt>
                <c:pt idx="2">
                  <c:v>40</c:v>
                </c:pt>
                <c:pt idx="3">
                  <c:v>40</c:v>
                </c:pt>
                <c:pt idx="4">
                  <c:v>52</c:v>
                </c:pt>
                <c:pt idx="5">
                  <c:v>65</c:v>
                </c:pt>
                <c:pt idx="6">
                  <c:v>90</c:v>
                </c:pt>
                <c:pt idx="7">
                  <c:v>145</c:v>
                </c:pt>
                <c:pt idx="8">
                  <c:v>145</c:v>
                </c:pt>
              </c:numCache>
            </c:numRef>
          </c:val>
          <c:smooth val="0"/>
          <c:extLst>
            <c:ext xmlns:c16="http://schemas.microsoft.com/office/drawing/2014/chart" uri="{C3380CC4-5D6E-409C-BE32-E72D297353CC}">
              <c16:uniqueId val="{00000003-4E5F-4EDD-9A16-9AC7C805B19B}"/>
            </c:ext>
          </c:extLst>
        </c:ser>
        <c:ser>
          <c:idx val="4"/>
          <c:order val="4"/>
          <c:tx>
            <c:strRef>
              <c:f>SpeedSev!$B$160</c:f>
              <c:strCache>
                <c:ptCount val="1"/>
                <c:pt idx="0">
                  <c:v>Geraldton, Bunbury, Busselton, Albany, Esperance, Kalgoorlie</c:v>
                </c:pt>
              </c:strCache>
            </c:strRef>
          </c:tx>
          <c:spPr>
            <a:ln w="28575" cap="rnd">
              <a:solidFill>
                <a:schemeClr val="accent5"/>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SpeedSev!$DR$160:$DZ$160</c:f>
              <c:numCache>
                <c:formatCode>#,##0;[Red]\(#,##0\);\-</c:formatCode>
                <c:ptCount val="9"/>
                <c:pt idx="0">
                  <c:v>0</c:v>
                </c:pt>
                <c:pt idx="1">
                  <c:v>28</c:v>
                </c:pt>
                <c:pt idx="2">
                  <c:v>47</c:v>
                </c:pt>
                <c:pt idx="3">
                  <c:v>59</c:v>
                </c:pt>
                <c:pt idx="4">
                  <c:v>64</c:v>
                </c:pt>
                <c:pt idx="5">
                  <c:v>71</c:v>
                </c:pt>
                <c:pt idx="6">
                  <c:v>71</c:v>
                </c:pt>
                <c:pt idx="7">
                  <c:v>93</c:v>
                </c:pt>
                <c:pt idx="8">
                  <c:v>93</c:v>
                </c:pt>
              </c:numCache>
            </c:numRef>
          </c:val>
          <c:smooth val="0"/>
          <c:extLst>
            <c:ext xmlns:c16="http://schemas.microsoft.com/office/drawing/2014/chart" uri="{C3380CC4-5D6E-409C-BE32-E72D297353CC}">
              <c16:uniqueId val="{00000004-4E5F-4EDD-9A16-9AC7C805B19B}"/>
            </c:ext>
          </c:extLst>
        </c:ser>
        <c:ser>
          <c:idx val="5"/>
          <c:order val="5"/>
          <c:tx>
            <c:strRef>
              <c:f>SpeedSev!$B$163</c:f>
              <c:strCache>
                <c:ptCount val="1"/>
                <c:pt idx="0">
                  <c:v>City of Perth</c:v>
                </c:pt>
              </c:strCache>
            </c:strRef>
          </c:tx>
          <c:spPr>
            <a:ln w="28575" cap="rnd">
              <a:solidFill>
                <a:schemeClr val="accent6"/>
              </a:solidFill>
              <a:round/>
            </a:ln>
            <a:effectLst/>
          </c:spPr>
          <c:marker>
            <c:symbol val="none"/>
          </c:marker>
          <c:cat>
            <c:strRef>
              <c:f>SpeedSev!$DR$2:$DZ$2</c:f>
              <c:strCache>
                <c:ptCount val="9"/>
                <c:pt idx="0">
                  <c:v>&lt;=40</c:v>
                </c:pt>
                <c:pt idx="1">
                  <c:v>&lt;=51</c:v>
                </c:pt>
                <c:pt idx="2">
                  <c:v>&lt;=60</c:v>
                </c:pt>
                <c:pt idx="3">
                  <c:v>&lt;=70</c:v>
                </c:pt>
                <c:pt idx="4">
                  <c:v>&lt;=80</c:v>
                </c:pt>
                <c:pt idx="5">
                  <c:v>&lt;=90</c:v>
                </c:pt>
                <c:pt idx="6">
                  <c:v>&lt;=100</c:v>
                </c:pt>
                <c:pt idx="7">
                  <c:v>&lt;=110</c:v>
                </c:pt>
                <c:pt idx="8">
                  <c:v>Total</c:v>
                </c:pt>
              </c:strCache>
            </c:strRef>
          </c:cat>
          <c:val>
            <c:numRef>
              <c:f>SpeedSev!$DR$163:$DZ$163</c:f>
              <c:numCache>
                <c:formatCode>#,##0;[Red]\(#,##0\);\-</c:formatCode>
                <c:ptCount val="9"/>
                <c:pt idx="0">
                  <c:v>4</c:v>
                </c:pt>
                <c:pt idx="1">
                  <c:v>12</c:v>
                </c:pt>
                <c:pt idx="2">
                  <c:v>15</c:v>
                </c:pt>
                <c:pt idx="3">
                  <c:v>15</c:v>
                </c:pt>
                <c:pt idx="4">
                  <c:v>17</c:v>
                </c:pt>
                <c:pt idx="5">
                  <c:v>17</c:v>
                </c:pt>
                <c:pt idx="6">
                  <c:v>17</c:v>
                </c:pt>
                <c:pt idx="7">
                  <c:v>17</c:v>
                </c:pt>
                <c:pt idx="8">
                  <c:v>17</c:v>
                </c:pt>
              </c:numCache>
            </c:numRef>
          </c:val>
          <c:smooth val="0"/>
          <c:extLst>
            <c:ext xmlns:c16="http://schemas.microsoft.com/office/drawing/2014/chart" uri="{C3380CC4-5D6E-409C-BE32-E72D297353CC}">
              <c16:uniqueId val="{00000005-4E5F-4EDD-9A16-9AC7C805B19B}"/>
            </c:ext>
          </c:extLst>
        </c:ser>
        <c:dLbls>
          <c:showLegendKey val="0"/>
          <c:showVal val="0"/>
          <c:showCatName val="0"/>
          <c:showSerName val="0"/>
          <c:showPercent val="0"/>
          <c:showBubbleSize val="0"/>
        </c:dLbls>
        <c:smooth val="0"/>
        <c:axId val="1208058736"/>
        <c:axId val="1208059064"/>
      </c:lineChart>
      <c:catAx>
        <c:axId val="120805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059064"/>
        <c:crosses val="autoZero"/>
        <c:auto val="1"/>
        <c:lblAlgn val="ctr"/>
        <c:lblOffset val="100"/>
        <c:noMultiLvlLbl val="0"/>
      </c:catAx>
      <c:valAx>
        <c:axId val="1208059064"/>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05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57792736906326E-2"/>
          <c:y val="7.6862484886018476E-2"/>
          <c:w val="0.92846309932490201"/>
          <c:h val="0.75171488395411235"/>
        </c:manualLayout>
      </c:layout>
      <c:barChart>
        <c:barDir val="col"/>
        <c:grouping val="clustered"/>
        <c:varyColors val="0"/>
        <c:ser>
          <c:idx val="1"/>
          <c:order val="0"/>
          <c:tx>
            <c:v>Region</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Summary!$C$1:$H$1</c:f>
              <c:strCache>
                <c:ptCount val="6"/>
                <c:pt idx="0">
                  <c:v>2016/17</c:v>
                </c:pt>
                <c:pt idx="1">
                  <c:v>2017/18</c:v>
                </c:pt>
                <c:pt idx="2">
                  <c:v>2018/19</c:v>
                </c:pt>
                <c:pt idx="3">
                  <c:v>2019/20</c:v>
                </c:pt>
                <c:pt idx="4">
                  <c:v>2020/21</c:v>
                </c:pt>
                <c:pt idx="5">
                  <c:v>2021/22</c:v>
                </c:pt>
              </c:strCache>
            </c:strRef>
          </c:cat>
          <c:val>
            <c:numRef>
              <c:f>Summary!$C$3:$H$3</c:f>
              <c:numCache>
                <c:formatCode>General</c:formatCode>
                <c:ptCount val="6"/>
                <c:pt idx="0">
                  <c:v>5</c:v>
                </c:pt>
                <c:pt idx="1">
                  <c:v>11</c:v>
                </c:pt>
                <c:pt idx="2">
                  <c:v>14</c:v>
                </c:pt>
                <c:pt idx="3">
                  <c:v>16</c:v>
                </c:pt>
                <c:pt idx="4">
                  <c:v>16</c:v>
                </c:pt>
                <c:pt idx="5">
                  <c:v>11</c:v>
                </c:pt>
              </c:numCache>
            </c:numRef>
          </c:val>
          <c:extLst>
            <c:ext xmlns:c16="http://schemas.microsoft.com/office/drawing/2014/chart" uri="{C3380CC4-5D6E-409C-BE32-E72D297353CC}">
              <c16:uniqueId val="{0000000F-4920-4C17-BC8A-20F75D2406C1}"/>
            </c:ext>
          </c:extLst>
        </c:ser>
        <c:dLbls>
          <c:dLblPos val="outEnd"/>
          <c:showLegendKey val="0"/>
          <c:showVal val="1"/>
          <c:showCatName val="0"/>
          <c:showSerName val="0"/>
          <c:showPercent val="0"/>
          <c:showBubbleSize val="0"/>
        </c:dLbls>
        <c:gapWidth val="160"/>
        <c:axId val="310809520"/>
        <c:axId val="310809848"/>
      </c:barChart>
      <c:catAx>
        <c:axId val="31080952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848"/>
        <c:crosses val="autoZero"/>
        <c:auto val="1"/>
        <c:lblAlgn val="ctr"/>
        <c:lblOffset val="100"/>
        <c:noMultiLvlLbl val="0"/>
      </c:catAx>
      <c:valAx>
        <c:axId val="31080984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809520"/>
        <c:crosses val="autoZero"/>
        <c:crossBetween val="between"/>
      </c:valAx>
      <c:spPr>
        <a:noFill/>
        <a:ln>
          <a:noFill/>
        </a:ln>
        <a:effectLst/>
      </c:spPr>
    </c:plotArea>
    <c:legend>
      <c:legendPos val="r"/>
      <c:layout>
        <c:manualLayout>
          <c:xMode val="edge"/>
          <c:yMode val="edge"/>
          <c:x val="0.15834382771119129"/>
          <c:y val="0.93823824653497256"/>
          <c:w val="0.75186429282546574"/>
          <c:h val="4.70466454851038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703753780170368E-2"/>
          <c:y val="4.7117406746643886E-2"/>
          <c:w val="0.87591262382524748"/>
          <c:h val="0.73817837339868941"/>
        </c:manualLayout>
      </c:layout>
      <c:barChart>
        <c:barDir val="col"/>
        <c:grouping val="stacked"/>
        <c:varyColors val="0"/>
        <c:ser>
          <c:idx val="0"/>
          <c:order val="0"/>
          <c:tx>
            <c:v>Approved</c:v>
          </c:tx>
          <c:spPr>
            <a:solidFill>
              <a:schemeClr val="accent1"/>
            </a:solidFill>
            <a:ln>
              <a:noFill/>
            </a:ln>
            <a:effectLst/>
          </c:spPr>
          <c:invertIfNegative val="0"/>
          <c:dLbls>
            <c:dLbl>
              <c:idx val="0"/>
              <c:layout>
                <c:manualLayout>
                  <c:x val="5.7226314452628905E-3"/>
                  <c:y val="-0.43303992630060317"/>
                </c:manualLayout>
              </c:layout>
              <c:tx>
                <c:rich>
                  <a:bodyPr/>
                  <a:lstStyle/>
                  <a:p>
                    <a:r>
                      <a:rPr lang="en-US"/>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F71-499E-A89B-8E7D6CE4EB48}"/>
                </c:ext>
              </c:extLst>
            </c:dLbl>
            <c:dLbl>
              <c:idx val="1"/>
              <c:layout>
                <c:manualLayout>
                  <c:x val="8.3870967741935486E-4"/>
                  <c:y val="-0.24985798960560393"/>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71-499E-A89B-8E7D6CE4EB48}"/>
                </c:ext>
              </c:extLst>
            </c:dLbl>
            <c:dLbl>
              <c:idx val="2"/>
              <c:layout>
                <c:manualLayout>
                  <c:x val="6.032044643463217E-2"/>
                  <c:y val="0"/>
                </c:manualLayout>
              </c:layout>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71-499E-A89B-8E7D6CE4EB48}"/>
                </c:ext>
              </c:extLst>
            </c:dLbl>
            <c:dLbl>
              <c:idx val="3"/>
              <c:layout>
                <c:manualLayout>
                  <c:x val="-7.702988739311206E-4"/>
                  <c:y val="-0.43400670942622238"/>
                </c:manualLayout>
              </c:layout>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71-499E-A89B-8E7D6CE4EB48}"/>
                </c:ext>
              </c:extLst>
            </c:dLbl>
            <c:dLbl>
              <c:idx val="4"/>
              <c:layout>
                <c:manualLayout>
                  <c:x val="1.7219541105748485E-3"/>
                  <c:y val="-0.20773913194625515"/>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71-499E-A89B-8E7D6CE4EB48}"/>
                </c:ext>
              </c:extLst>
            </c:dLbl>
            <c:dLbl>
              <c:idx val="6"/>
              <c:layout>
                <c:manualLayout>
                  <c:x val="1.1922783845567692E-3"/>
                  <c:y val="-0.52079574490274805"/>
                </c:manualLayout>
              </c:layout>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71-499E-A89B-8E7D6CE4EB48}"/>
                </c:ext>
              </c:extLst>
            </c:dLbl>
            <c:dLbl>
              <c:idx val="7"/>
              <c:layout>
                <c:manualLayout>
                  <c:x val="-4.3115739564813255E-3"/>
                  <c:y val="-0.20458257287375503"/>
                </c:manualLayout>
              </c:layout>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71-499E-A89B-8E7D6CE4EB48}"/>
                </c:ext>
              </c:extLst>
            </c:dLbl>
            <c:dLbl>
              <c:idx val="9"/>
              <c:layout>
                <c:manualLayout>
                  <c:x val="-3.1087968842604353E-3"/>
                  <c:y val="-0.44023882776242373"/>
                </c:manualLayout>
              </c:layout>
              <c:tx>
                <c:rich>
                  <a:bodyPr/>
                  <a:lstStyle/>
                  <a:p>
                    <a:r>
                      <a:rPr lang="en-US"/>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71-499E-A89B-8E7D6CE4EB48}"/>
                </c:ext>
              </c:extLst>
            </c:dLbl>
            <c:dLbl>
              <c:idx val="10"/>
              <c:layout>
                <c:manualLayout>
                  <c:x val="5.160782321564643E-3"/>
                  <c:y val="-0.24191131737671873"/>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71-499E-A89B-8E7D6CE4EB48}"/>
                </c:ext>
              </c:extLst>
            </c:dLbl>
            <c:dLbl>
              <c:idx val="12"/>
              <c:layout>
                <c:manualLayout>
                  <c:x val="-2.0416560833121668E-3"/>
                  <c:y val="-0.41064434826441398"/>
                </c:manualLayout>
              </c:layout>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F71-499E-A89B-8E7D6CE4EB48}"/>
                </c:ext>
              </c:extLst>
            </c:dLbl>
            <c:dLbl>
              <c:idx val="13"/>
              <c:layout>
                <c:manualLayout>
                  <c:x val="-5.1104902209804417E-4"/>
                  <c:y val="-0.18396794771514496"/>
                </c:manualLayout>
              </c:layout>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F71-499E-A89B-8E7D6CE4EB48}"/>
                </c:ext>
              </c:extLst>
            </c:dLbl>
            <c:dLbl>
              <c:idx val="15"/>
              <c:layout>
                <c:manualLayout>
                  <c:x val="2.0726441452882907E-4"/>
                  <c:y val="-0.31452434339747265"/>
                </c:manualLayout>
              </c:layout>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F71-499E-A89B-8E7D6CE4EB48}"/>
                </c:ext>
              </c:extLst>
            </c:dLbl>
            <c:dLbl>
              <c:idx val="16"/>
              <c:layout>
                <c:manualLayout>
                  <c:x val="5.721784776902887E-4"/>
                  <c:y val="-0.28791712294241373"/>
                </c:manualLayout>
              </c:layout>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F71-499E-A89B-8E7D6CE4EB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Summary!$B$56:$R$56</c:f>
              <c:strCache>
                <c:ptCount val="16"/>
                <c:pt idx="0">
                  <c:v>2016/17</c:v>
                </c:pt>
                <c:pt idx="3">
                  <c:v>2017/18</c:v>
                </c:pt>
                <c:pt idx="6">
                  <c:v>2018/19</c:v>
                </c:pt>
                <c:pt idx="9">
                  <c:v>2019/20</c:v>
                </c:pt>
                <c:pt idx="12">
                  <c:v>2020/21</c:v>
                </c:pt>
                <c:pt idx="15">
                  <c:v>2021/22</c:v>
                </c:pt>
              </c:strCache>
            </c:strRef>
          </c:cat>
          <c:val>
            <c:numRef>
              <c:f>Summary!$B$57:$R$57</c:f>
              <c:numCache>
                <c:formatCode>General</c:formatCode>
                <c:ptCount val="17"/>
                <c:pt idx="0">
                  <c:v>28</c:v>
                </c:pt>
                <c:pt idx="1">
                  <c:v>11</c:v>
                </c:pt>
                <c:pt idx="3">
                  <c:v>37</c:v>
                </c:pt>
                <c:pt idx="4">
                  <c:v>13</c:v>
                </c:pt>
                <c:pt idx="6">
                  <c:v>33</c:v>
                </c:pt>
                <c:pt idx="7">
                  <c:v>13</c:v>
                </c:pt>
                <c:pt idx="9">
                  <c:v>38</c:v>
                </c:pt>
                <c:pt idx="10">
                  <c:v>15</c:v>
                </c:pt>
                <c:pt idx="12">
                  <c:v>33</c:v>
                </c:pt>
                <c:pt idx="13">
                  <c:v>8</c:v>
                </c:pt>
                <c:pt idx="15">
                  <c:v>20</c:v>
                </c:pt>
                <c:pt idx="16">
                  <c:v>4</c:v>
                </c:pt>
              </c:numCache>
            </c:numRef>
          </c:val>
          <c:extLst>
            <c:ext xmlns:c16="http://schemas.microsoft.com/office/drawing/2014/chart" uri="{C3380CC4-5D6E-409C-BE32-E72D297353CC}">
              <c16:uniqueId val="{0000000D-EF71-499E-A89B-8E7D6CE4EB48}"/>
            </c:ext>
          </c:extLst>
        </c:ser>
        <c:ser>
          <c:idx val="1"/>
          <c:order val="1"/>
          <c:tx>
            <c:v>Reserved</c:v>
          </c:tx>
          <c:spPr>
            <a:solidFill>
              <a:schemeClr val="accent2"/>
            </a:solidFill>
            <a:ln>
              <a:noFill/>
            </a:ln>
            <a:effectLst/>
          </c:spPr>
          <c:invertIfNegative val="0"/>
          <c:cat>
            <c:strRef>
              <c:f>Summary!$B$56:$R$56</c:f>
              <c:strCache>
                <c:ptCount val="16"/>
                <c:pt idx="0">
                  <c:v>2016/17</c:v>
                </c:pt>
                <c:pt idx="3">
                  <c:v>2017/18</c:v>
                </c:pt>
                <c:pt idx="6">
                  <c:v>2018/19</c:v>
                </c:pt>
                <c:pt idx="9">
                  <c:v>2019/20</c:v>
                </c:pt>
                <c:pt idx="12">
                  <c:v>2020/21</c:v>
                </c:pt>
                <c:pt idx="15">
                  <c:v>2021/22</c:v>
                </c:pt>
              </c:strCache>
            </c:strRef>
          </c:cat>
          <c:val>
            <c:numRef>
              <c:f>Summary!$B$58:$R$58</c:f>
              <c:numCache>
                <c:formatCode>General</c:formatCode>
                <c:ptCount val="17"/>
                <c:pt idx="0">
                  <c:v>0</c:v>
                </c:pt>
                <c:pt idx="1">
                  <c:v>8</c:v>
                </c:pt>
                <c:pt idx="3">
                  <c:v>5</c:v>
                </c:pt>
                <c:pt idx="4">
                  <c:v>11</c:v>
                </c:pt>
                <c:pt idx="6">
                  <c:v>2</c:v>
                </c:pt>
                <c:pt idx="7">
                  <c:v>5</c:v>
                </c:pt>
                <c:pt idx="9">
                  <c:v>3</c:v>
                </c:pt>
                <c:pt idx="10">
                  <c:v>6</c:v>
                </c:pt>
                <c:pt idx="12">
                  <c:v>8</c:v>
                </c:pt>
                <c:pt idx="13">
                  <c:v>4</c:v>
                </c:pt>
                <c:pt idx="15">
                  <c:v>1</c:v>
                </c:pt>
                <c:pt idx="16">
                  <c:v>7</c:v>
                </c:pt>
              </c:numCache>
            </c:numRef>
          </c:val>
          <c:extLst>
            <c:ext xmlns:c16="http://schemas.microsoft.com/office/drawing/2014/chart" uri="{C3380CC4-5D6E-409C-BE32-E72D297353CC}">
              <c16:uniqueId val="{0000000E-EF71-499E-A89B-8E7D6CE4EB48}"/>
            </c:ext>
          </c:extLst>
        </c:ser>
        <c:ser>
          <c:idx val="2"/>
          <c:order val="2"/>
          <c:tx>
            <c:v>Rejected</c:v>
          </c:tx>
          <c:spPr>
            <a:solidFill>
              <a:schemeClr val="accent3"/>
            </a:solidFill>
            <a:ln>
              <a:noFill/>
            </a:ln>
            <a:effectLst/>
          </c:spPr>
          <c:invertIfNegative val="0"/>
          <c:cat>
            <c:strRef>
              <c:f>Summary!$B$56:$R$56</c:f>
              <c:strCache>
                <c:ptCount val="16"/>
                <c:pt idx="0">
                  <c:v>2016/17</c:v>
                </c:pt>
                <c:pt idx="3">
                  <c:v>2017/18</c:v>
                </c:pt>
                <c:pt idx="6">
                  <c:v>2018/19</c:v>
                </c:pt>
                <c:pt idx="9">
                  <c:v>2019/20</c:v>
                </c:pt>
                <c:pt idx="12">
                  <c:v>2020/21</c:v>
                </c:pt>
                <c:pt idx="15">
                  <c:v>2021/22</c:v>
                </c:pt>
              </c:strCache>
            </c:strRef>
          </c:cat>
          <c:val>
            <c:numRef>
              <c:f>Summary!$B$59:$R$59</c:f>
              <c:numCache>
                <c:formatCode>General</c:formatCode>
                <c:ptCount val="17"/>
                <c:pt idx="0">
                  <c:v>28</c:v>
                </c:pt>
                <c:pt idx="1">
                  <c:v>10</c:v>
                </c:pt>
                <c:pt idx="3">
                  <c:v>19</c:v>
                </c:pt>
                <c:pt idx="4">
                  <c:v>2</c:v>
                </c:pt>
                <c:pt idx="6">
                  <c:v>33</c:v>
                </c:pt>
                <c:pt idx="7">
                  <c:v>8</c:v>
                </c:pt>
                <c:pt idx="9">
                  <c:v>20</c:v>
                </c:pt>
                <c:pt idx="10">
                  <c:v>10</c:v>
                </c:pt>
                <c:pt idx="12">
                  <c:v>16</c:v>
                </c:pt>
                <c:pt idx="13">
                  <c:v>8</c:v>
                </c:pt>
                <c:pt idx="15">
                  <c:v>15</c:v>
                </c:pt>
                <c:pt idx="16">
                  <c:v>11</c:v>
                </c:pt>
              </c:numCache>
            </c:numRef>
          </c:val>
          <c:extLst>
            <c:ext xmlns:c16="http://schemas.microsoft.com/office/drawing/2014/chart" uri="{C3380CC4-5D6E-409C-BE32-E72D297353CC}">
              <c16:uniqueId val="{0000000F-EF71-499E-A89B-8E7D6CE4EB48}"/>
            </c:ext>
          </c:extLst>
        </c:ser>
        <c:ser>
          <c:idx val="3"/>
          <c:order val="3"/>
          <c:tx>
            <c:v>Election</c:v>
          </c:tx>
          <c:spPr>
            <a:solidFill>
              <a:schemeClr val="accent4"/>
            </a:solidFill>
            <a:ln>
              <a:noFill/>
            </a:ln>
            <a:effectLst/>
          </c:spPr>
          <c:invertIfNegative val="0"/>
          <c:cat>
            <c:strRef>
              <c:f>Summary!$B$56:$R$56</c:f>
              <c:strCache>
                <c:ptCount val="16"/>
                <c:pt idx="0">
                  <c:v>2016/17</c:v>
                </c:pt>
                <c:pt idx="3">
                  <c:v>2017/18</c:v>
                </c:pt>
                <c:pt idx="6">
                  <c:v>2018/19</c:v>
                </c:pt>
                <c:pt idx="9">
                  <c:v>2019/20</c:v>
                </c:pt>
                <c:pt idx="12">
                  <c:v>2020/21</c:v>
                </c:pt>
                <c:pt idx="15">
                  <c:v>2021/22</c:v>
                </c:pt>
              </c:strCache>
            </c:strRef>
          </c:cat>
          <c:val>
            <c:numRef>
              <c:f>Summary!$B$60:$R$60</c:f>
              <c:numCache>
                <c:formatCode>General</c:formatCode>
                <c:ptCount val="17"/>
                <c:pt idx="0">
                  <c:v>0</c:v>
                </c:pt>
                <c:pt idx="1">
                  <c:v>0</c:v>
                </c:pt>
                <c:pt idx="3">
                  <c:v>0</c:v>
                </c:pt>
                <c:pt idx="4" formatCode="0">
                  <c:v>0</c:v>
                </c:pt>
                <c:pt idx="6">
                  <c:v>0</c:v>
                </c:pt>
                <c:pt idx="7">
                  <c:v>0</c:v>
                </c:pt>
                <c:pt idx="9">
                  <c:v>0</c:v>
                </c:pt>
                <c:pt idx="10">
                  <c:v>0</c:v>
                </c:pt>
                <c:pt idx="12">
                  <c:v>0</c:v>
                </c:pt>
                <c:pt idx="13">
                  <c:v>0</c:v>
                </c:pt>
                <c:pt idx="15">
                  <c:v>3</c:v>
                </c:pt>
                <c:pt idx="16">
                  <c:v>8</c:v>
                </c:pt>
              </c:numCache>
            </c:numRef>
          </c:val>
          <c:extLst>
            <c:ext xmlns:c16="http://schemas.microsoft.com/office/drawing/2014/chart" uri="{C3380CC4-5D6E-409C-BE32-E72D297353CC}">
              <c16:uniqueId val="{00000010-EF71-499E-A89B-8E7D6CE4EB48}"/>
            </c:ext>
          </c:extLst>
        </c:ser>
        <c:dLbls>
          <c:showLegendKey val="0"/>
          <c:showVal val="0"/>
          <c:showCatName val="0"/>
          <c:showSerName val="0"/>
          <c:showPercent val="0"/>
          <c:showBubbleSize val="0"/>
        </c:dLbls>
        <c:gapWidth val="30"/>
        <c:overlap val="100"/>
        <c:axId val="594234984"/>
        <c:axId val="594233672"/>
      </c:barChart>
      <c:catAx>
        <c:axId val="594234984"/>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233672"/>
        <c:crosses val="autoZero"/>
        <c:auto val="1"/>
        <c:lblAlgn val="ctr"/>
        <c:lblOffset val="100"/>
        <c:noMultiLvlLbl val="0"/>
      </c:catAx>
      <c:valAx>
        <c:axId val="594233672"/>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234984"/>
        <c:crosses val="autoZero"/>
        <c:crossBetween val="between"/>
        <c:majorUnit val="20"/>
      </c:valAx>
      <c:spPr>
        <a:noFill/>
        <a:ln>
          <a:noFill/>
        </a:ln>
        <a:effectLst/>
      </c:spPr>
    </c:plotArea>
    <c:legend>
      <c:legendPos val="r"/>
      <c:layout>
        <c:manualLayout>
          <c:xMode val="edge"/>
          <c:yMode val="edge"/>
          <c:x val="0.32955922445178226"/>
          <c:y val="0.90525768715996591"/>
          <c:w val="0.41770191203013235"/>
          <c:h val="4.1354157817155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88130650335371E-2"/>
          <c:y val="7.4244991527957743E-2"/>
          <c:w val="0.88474030031960293"/>
          <c:h val="0.74918601946908525"/>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53-4D63-B1E9-99359580517F}"/>
                </c:ext>
              </c:extLst>
            </c:dLbl>
            <c:dLbl>
              <c:idx val="1"/>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53-4D63-B1E9-99359580517F}"/>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53-4D63-B1E9-99359580517F}"/>
                </c:ext>
              </c:extLst>
            </c:dLbl>
            <c:dLbl>
              <c:idx val="3"/>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53-4D63-B1E9-99359580517F}"/>
                </c:ext>
              </c:extLst>
            </c:dLbl>
            <c:dLbl>
              <c:idx val="4"/>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53-4D63-B1E9-99359580517F}"/>
                </c:ext>
              </c:extLst>
            </c:dLbl>
            <c:dLbl>
              <c:idx val="5"/>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953-4D63-B1E9-9935958051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Summary!$B$11:$G$11</c:f>
              <c:strCache>
                <c:ptCount val="6"/>
                <c:pt idx="0">
                  <c:v>2016/17</c:v>
                </c:pt>
                <c:pt idx="1">
                  <c:v>2017/18</c:v>
                </c:pt>
                <c:pt idx="2">
                  <c:v>2018/19</c:v>
                </c:pt>
                <c:pt idx="3">
                  <c:v>2019/20</c:v>
                </c:pt>
                <c:pt idx="4">
                  <c:v>2020/21</c:v>
                </c:pt>
                <c:pt idx="5">
                  <c:v>2021/22</c:v>
                </c:pt>
              </c:strCache>
            </c:strRef>
          </c:cat>
          <c:val>
            <c:numRef>
              <c:f>Summary!$B$13:$G$13</c:f>
              <c:numCache>
                <c:formatCode>General</c:formatCode>
                <c:ptCount val="6"/>
                <c:pt idx="0">
                  <c:v>28</c:v>
                </c:pt>
                <c:pt idx="1">
                  <c:v>37</c:v>
                </c:pt>
                <c:pt idx="2">
                  <c:v>33</c:v>
                </c:pt>
                <c:pt idx="3">
                  <c:v>38</c:v>
                </c:pt>
                <c:pt idx="4">
                  <c:v>33</c:v>
                </c:pt>
                <c:pt idx="5">
                  <c:v>20</c:v>
                </c:pt>
              </c:numCache>
            </c:numRef>
          </c:val>
          <c:extLst>
            <c:ext xmlns:c16="http://schemas.microsoft.com/office/drawing/2014/chart" uri="{C3380CC4-5D6E-409C-BE32-E72D297353CC}">
              <c16:uniqueId val="{00000006-7953-4D63-B1E9-99359580517F}"/>
            </c:ext>
          </c:extLst>
        </c:ser>
        <c:ser>
          <c:idx val="1"/>
          <c:order val="1"/>
          <c:tx>
            <c:v>RSA</c:v>
          </c:tx>
          <c:spPr>
            <a:solidFill>
              <a:schemeClr val="accent2"/>
            </a:solidFill>
            <a:ln>
              <a:noFill/>
            </a:ln>
            <a:effectLst/>
          </c:spPr>
          <c:invertIfNegative val="0"/>
          <c:dLbls>
            <c:dLbl>
              <c:idx val="0"/>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953-4D63-B1E9-99359580517F}"/>
                </c:ext>
              </c:extLst>
            </c:dLbl>
            <c:dLbl>
              <c:idx val="1"/>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953-4D63-B1E9-99359580517F}"/>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953-4D63-B1E9-99359580517F}"/>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953-4D63-B1E9-99359580517F}"/>
                </c:ext>
              </c:extLst>
            </c:dLbl>
            <c:dLbl>
              <c:idx val="4"/>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953-4D63-B1E9-99359580517F}"/>
                </c:ext>
              </c:extLst>
            </c:dLbl>
            <c:dLbl>
              <c:idx val="5"/>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7953-4D63-B1E9-9935958051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Summary!$B$11:$G$11</c:f>
              <c:strCache>
                <c:ptCount val="6"/>
                <c:pt idx="0">
                  <c:v>2016/17</c:v>
                </c:pt>
                <c:pt idx="1">
                  <c:v>2017/18</c:v>
                </c:pt>
                <c:pt idx="2">
                  <c:v>2018/19</c:v>
                </c:pt>
                <c:pt idx="3">
                  <c:v>2019/20</c:v>
                </c:pt>
                <c:pt idx="4">
                  <c:v>2020/21</c:v>
                </c:pt>
                <c:pt idx="5">
                  <c:v>2021/22</c:v>
                </c:pt>
              </c:strCache>
            </c:strRef>
          </c:cat>
          <c:val>
            <c:numRef>
              <c:f>Summary!$B$14:$G$14</c:f>
              <c:numCache>
                <c:formatCode>General</c:formatCode>
                <c:ptCount val="6"/>
                <c:pt idx="0">
                  <c:v>11</c:v>
                </c:pt>
                <c:pt idx="1">
                  <c:v>13</c:v>
                </c:pt>
                <c:pt idx="2">
                  <c:v>13</c:v>
                </c:pt>
                <c:pt idx="3">
                  <c:v>15</c:v>
                </c:pt>
                <c:pt idx="4">
                  <c:v>8</c:v>
                </c:pt>
                <c:pt idx="5">
                  <c:v>4</c:v>
                </c:pt>
              </c:numCache>
            </c:numRef>
          </c:val>
          <c:extLst>
            <c:ext xmlns:c16="http://schemas.microsoft.com/office/drawing/2014/chart" uri="{C3380CC4-5D6E-409C-BE32-E72D297353CC}">
              <c16:uniqueId val="{0000000D-7953-4D63-B1E9-99359580517F}"/>
            </c:ext>
          </c:extLst>
        </c:ser>
        <c:dLbls>
          <c:showLegendKey val="0"/>
          <c:showVal val="0"/>
          <c:showCatName val="0"/>
          <c:showSerName val="0"/>
          <c:showPercent val="0"/>
          <c:showBubbleSize val="0"/>
        </c:dLbls>
        <c:gapWidth val="150"/>
        <c:axId val="602543600"/>
        <c:axId val="602547208"/>
      </c:barChart>
      <c:catAx>
        <c:axId val="6025436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47208"/>
        <c:crosses val="autoZero"/>
        <c:auto val="1"/>
        <c:lblAlgn val="ctr"/>
        <c:lblOffset val="100"/>
        <c:noMultiLvlLbl val="0"/>
      </c:catAx>
      <c:valAx>
        <c:axId val="60254720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43600"/>
        <c:crosses val="autoZero"/>
        <c:crossBetween val="between"/>
      </c:valAx>
      <c:spPr>
        <a:noFill/>
        <a:ln>
          <a:noFill/>
        </a:ln>
        <a:effectLst/>
      </c:spPr>
    </c:plotArea>
    <c:legend>
      <c:legendPos val="r"/>
      <c:layout>
        <c:manualLayout>
          <c:xMode val="edge"/>
          <c:yMode val="edge"/>
          <c:x val="0.39468209330976484"/>
          <c:y val="0.92361839263762913"/>
          <c:w val="0.26436784687628334"/>
          <c:h val="5.4924748330509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6381822554033"/>
          <c:y val="9.419886827968442E-2"/>
          <c:w val="0.77177537806748098"/>
          <c:h val="0.70422826512155734"/>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8A-4D5A-9DB8-B99A9DCC43AE}"/>
                </c:ext>
              </c:extLst>
            </c:dLbl>
            <c:dLbl>
              <c:idx val="1"/>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8A-4D5A-9DB8-B99A9DCC43AE}"/>
                </c:ext>
              </c:extLst>
            </c:dLbl>
            <c:dLbl>
              <c:idx val="2"/>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68A-4D5A-9DB8-B99A9DCC43AE}"/>
                </c:ext>
              </c:extLst>
            </c:dLbl>
            <c:dLbl>
              <c:idx val="3"/>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8A-4D5A-9DB8-B99A9DCC43AE}"/>
                </c:ext>
              </c:extLst>
            </c:dLbl>
            <c:dLbl>
              <c:idx val="4"/>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8A-4D5A-9DB8-B99A9DCC43AE}"/>
                </c:ext>
              </c:extLst>
            </c:dLbl>
            <c:dLbl>
              <c:idx val="5"/>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68A-4D5A-9DB8-B99A9DCC43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Summary!$B$11:$G$11</c:f>
              <c:strCache>
                <c:ptCount val="6"/>
                <c:pt idx="0">
                  <c:v>2016/17</c:v>
                </c:pt>
                <c:pt idx="1">
                  <c:v>2017/18</c:v>
                </c:pt>
                <c:pt idx="2">
                  <c:v>2018/19</c:v>
                </c:pt>
                <c:pt idx="3">
                  <c:v>2019/20</c:v>
                </c:pt>
                <c:pt idx="4">
                  <c:v>2020/21</c:v>
                </c:pt>
                <c:pt idx="5">
                  <c:v>2021/22</c:v>
                </c:pt>
              </c:strCache>
            </c:strRef>
          </c:cat>
          <c:val>
            <c:numRef>
              <c:f>Summary!$B$36:$G$36</c:f>
              <c:numCache>
                <c:formatCode>General</c:formatCode>
                <c:ptCount val="6"/>
                <c:pt idx="0">
                  <c:v>2791682</c:v>
                </c:pt>
                <c:pt idx="1">
                  <c:v>3026040</c:v>
                </c:pt>
                <c:pt idx="2">
                  <c:v>2389720</c:v>
                </c:pt>
                <c:pt idx="3">
                  <c:v>2622855</c:v>
                </c:pt>
                <c:pt idx="4">
                  <c:v>4219511.333333334</c:v>
                </c:pt>
                <c:pt idx="5">
                  <c:v>3926590</c:v>
                </c:pt>
              </c:numCache>
            </c:numRef>
          </c:val>
          <c:extLst>
            <c:ext xmlns:c16="http://schemas.microsoft.com/office/drawing/2014/chart" uri="{C3380CC4-5D6E-409C-BE32-E72D297353CC}">
              <c16:uniqueId val="{00000006-968A-4D5A-9DB8-B99A9DCC43AE}"/>
            </c:ext>
          </c:extLst>
        </c:ser>
        <c:ser>
          <c:idx val="1"/>
          <c:order val="1"/>
          <c:tx>
            <c:v>RSA</c:v>
          </c:tx>
          <c:spPr>
            <a:solidFill>
              <a:schemeClr val="accent2"/>
            </a:solidFill>
            <a:ln>
              <a:noFill/>
            </a:ln>
            <a:effectLst/>
          </c:spPr>
          <c:invertIfNegative val="0"/>
          <c:dLbls>
            <c:dLbl>
              <c:idx val="0"/>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68A-4D5A-9DB8-B99A9DCC43AE}"/>
                </c:ext>
              </c:extLst>
            </c:dLbl>
            <c:dLbl>
              <c:idx val="1"/>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68A-4D5A-9DB8-B99A9DCC43AE}"/>
                </c:ext>
              </c:extLst>
            </c:dLbl>
            <c:dLbl>
              <c:idx val="2"/>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68A-4D5A-9DB8-B99A9DCC43AE}"/>
                </c:ext>
              </c:extLst>
            </c:dLbl>
            <c:dLbl>
              <c:idx val="3"/>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68A-4D5A-9DB8-B99A9DCC43AE}"/>
                </c:ext>
              </c:extLst>
            </c:dLbl>
            <c:dLbl>
              <c:idx val="4"/>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68A-4D5A-9DB8-B99A9DCC43AE}"/>
                </c:ext>
              </c:extLst>
            </c:dLbl>
            <c:dLbl>
              <c:idx val="5"/>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68A-4D5A-9DB8-B99A9DCC43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Summary!$B$11:$G$11</c:f>
              <c:strCache>
                <c:ptCount val="6"/>
                <c:pt idx="0">
                  <c:v>2016/17</c:v>
                </c:pt>
                <c:pt idx="1">
                  <c:v>2017/18</c:v>
                </c:pt>
                <c:pt idx="2">
                  <c:v>2018/19</c:v>
                </c:pt>
                <c:pt idx="3">
                  <c:v>2019/20</c:v>
                </c:pt>
                <c:pt idx="4">
                  <c:v>2020/21</c:v>
                </c:pt>
                <c:pt idx="5">
                  <c:v>2021/22</c:v>
                </c:pt>
              </c:strCache>
            </c:strRef>
          </c:cat>
          <c:val>
            <c:numRef>
              <c:f>Summary!$B$37:$G$37</c:f>
              <c:numCache>
                <c:formatCode>General</c:formatCode>
                <c:ptCount val="6"/>
                <c:pt idx="0">
                  <c:v>2214651</c:v>
                </c:pt>
                <c:pt idx="1">
                  <c:v>2349222</c:v>
                </c:pt>
                <c:pt idx="2">
                  <c:v>2676241</c:v>
                </c:pt>
                <c:pt idx="3">
                  <c:v>2838852</c:v>
                </c:pt>
                <c:pt idx="4">
                  <c:v>2838346</c:v>
                </c:pt>
                <c:pt idx="5">
                  <c:v>1785210</c:v>
                </c:pt>
              </c:numCache>
            </c:numRef>
          </c:val>
          <c:extLst>
            <c:ext xmlns:c16="http://schemas.microsoft.com/office/drawing/2014/chart" uri="{C3380CC4-5D6E-409C-BE32-E72D297353CC}">
              <c16:uniqueId val="{0000000D-968A-4D5A-9DB8-B99A9DCC43AE}"/>
            </c:ext>
          </c:extLst>
        </c:ser>
        <c:dLbls>
          <c:showLegendKey val="0"/>
          <c:showVal val="0"/>
          <c:showCatName val="0"/>
          <c:showSerName val="0"/>
          <c:showPercent val="0"/>
          <c:showBubbleSize val="0"/>
        </c:dLbls>
        <c:gapWidth val="150"/>
        <c:axId val="602543600"/>
        <c:axId val="602547208"/>
      </c:barChart>
      <c:catAx>
        <c:axId val="6025436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47208"/>
        <c:crosses val="autoZero"/>
        <c:auto val="1"/>
        <c:lblAlgn val="ctr"/>
        <c:lblOffset val="100"/>
        <c:noMultiLvlLbl val="0"/>
      </c:catAx>
      <c:valAx>
        <c:axId val="60254720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4360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39613738466740744"/>
          <c:y val="0.91997214633885049"/>
          <c:w val="0.23031114975658717"/>
          <c:h val="7.48312175263806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5784225065668E-2"/>
          <c:y val="6.3646329923045336E-2"/>
          <c:w val="0.89677374084584605"/>
          <c:h val="0.74839466495259521"/>
        </c:manualLayout>
      </c:layout>
      <c:barChart>
        <c:barDir val="col"/>
        <c:grouping val="stacked"/>
        <c:varyColors val="0"/>
        <c:ser>
          <c:idx val="0"/>
          <c:order val="0"/>
          <c:tx>
            <c:v>Approved</c:v>
          </c:tx>
          <c:spPr>
            <a:solidFill>
              <a:schemeClr val="accent1"/>
            </a:solidFill>
            <a:ln>
              <a:noFill/>
            </a:ln>
            <a:effectLst/>
          </c:spPr>
          <c:invertIfNegative val="0"/>
          <c:dLbls>
            <c:dLbl>
              <c:idx val="0"/>
              <c:layout>
                <c:manualLayout>
                  <c:x val="-9.1637516150961402E-3"/>
                  <c:y val="0.17311248444542041"/>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r>
                      <a:rPr lang="en-US" sz="800"/>
                      <a:t>BCR</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22-4E9E-8329-547AEA33D8FE}"/>
                </c:ext>
              </c:extLst>
            </c:dLbl>
            <c:dLbl>
              <c:idx val="1"/>
              <c:layout>
                <c:manualLayout>
                  <c:x val="2.2909829238755104E-3"/>
                  <c:y val="0.3371546883332808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r>
                      <a:rPr lang="en-US" sz="800"/>
                      <a:t>RSA</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22-4E9E-8329-547AEA33D8FE}"/>
                </c:ext>
              </c:extLst>
            </c:dLbl>
            <c:dLbl>
              <c:idx val="3"/>
              <c:delete val="1"/>
              <c:extLst>
                <c:ext xmlns:c15="http://schemas.microsoft.com/office/drawing/2012/chart" uri="{CE6537A1-D6FC-4f65-9D91-7224C49458BB}"/>
                <c:ext xmlns:c16="http://schemas.microsoft.com/office/drawing/2014/chart" uri="{C3380CC4-5D6E-409C-BE32-E72D297353CC}">
                  <c16:uniqueId val="{00000002-5222-4E9E-8329-547AEA33D8FE}"/>
                </c:ext>
              </c:extLst>
            </c:dLbl>
            <c:dLbl>
              <c:idx val="4"/>
              <c:delete val="1"/>
              <c:extLst>
                <c:ext xmlns:c15="http://schemas.microsoft.com/office/drawing/2012/chart" uri="{CE6537A1-D6FC-4f65-9D91-7224C49458BB}"/>
                <c:ext xmlns:c16="http://schemas.microsoft.com/office/drawing/2014/chart" uri="{C3380CC4-5D6E-409C-BE32-E72D297353CC}">
                  <c16:uniqueId val="{00000003-5222-4E9E-8329-547AEA33D8FE}"/>
                </c:ext>
              </c:extLst>
            </c:dLbl>
            <c:dLbl>
              <c:idx val="6"/>
              <c:delete val="1"/>
              <c:extLst>
                <c:ext xmlns:c15="http://schemas.microsoft.com/office/drawing/2012/chart" uri="{CE6537A1-D6FC-4f65-9D91-7224C49458BB}"/>
                <c:ext xmlns:c16="http://schemas.microsoft.com/office/drawing/2014/chart" uri="{C3380CC4-5D6E-409C-BE32-E72D297353CC}">
                  <c16:uniqueId val="{00000004-5222-4E9E-8329-547AEA33D8FE}"/>
                </c:ext>
              </c:extLst>
            </c:dLbl>
            <c:dLbl>
              <c:idx val="7"/>
              <c:delete val="1"/>
              <c:extLst>
                <c:ext xmlns:c15="http://schemas.microsoft.com/office/drawing/2012/chart" uri="{CE6537A1-D6FC-4f65-9D91-7224C49458BB}"/>
                <c:ext xmlns:c16="http://schemas.microsoft.com/office/drawing/2014/chart" uri="{C3380CC4-5D6E-409C-BE32-E72D297353CC}">
                  <c16:uniqueId val="{00000005-5222-4E9E-8329-547AEA33D8FE}"/>
                </c:ext>
              </c:extLst>
            </c:dLbl>
            <c:dLbl>
              <c:idx val="9"/>
              <c:delete val="1"/>
              <c:extLst>
                <c:ext xmlns:c15="http://schemas.microsoft.com/office/drawing/2012/chart" uri="{CE6537A1-D6FC-4f65-9D91-7224C49458BB}"/>
                <c:ext xmlns:c16="http://schemas.microsoft.com/office/drawing/2014/chart" uri="{C3380CC4-5D6E-409C-BE32-E72D297353CC}">
                  <c16:uniqueId val="{00000006-5222-4E9E-8329-547AEA33D8FE}"/>
                </c:ext>
              </c:extLst>
            </c:dLbl>
            <c:dLbl>
              <c:idx val="10"/>
              <c:delete val="1"/>
              <c:extLst>
                <c:ext xmlns:c15="http://schemas.microsoft.com/office/drawing/2012/chart" uri="{CE6537A1-D6FC-4f65-9D91-7224C49458BB}"/>
                <c:ext xmlns:c16="http://schemas.microsoft.com/office/drawing/2014/chart" uri="{C3380CC4-5D6E-409C-BE32-E72D297353CC}">
                  <c16:uniqueId val="{00000007-5222-4E9E-8329-547AEA33D8FE}"/>
                </c:ext>
              </c:extLst>
            </c:dLbl>
            <c:dLbl>
              <c:idx val="12"/>
              <c:delete val="1"/>
              <c:extLst>
                <c:ext xmlns:c15="http://schemas.microsoft.com/office/drawing/2012/chart" uri="{CE6537A1-D6FC-4f65-9D91-7224C49458BB}"/>
                <c:ext xmlns:c16="http://schemas.microsoft.com/office/drawing/2014/chart" uri="{C3380CC4-5D6E-409C-BE32-E72D297353CC}">
                  <c16:uniqueId val="{00000008-5222-4E9E-8329-547AEA33D8FE}"/>
                </c:ext>
              </c:extLst>
            </c:dLbl>
            <c:dLbl>
              <c:idx val="13"/>
              <c:delete val="1"/>
              <c:extLst>
                <c:ext xmlns:c15="http://schemas.microsoft.com/office/drawing/2012/chart" uri="{CE6537A1-D6FC-4f65-9D91-7224C49458BB}"/>
                <c:ext xmlns:c16="http://schemas.microsoft.com/office/drawing/2014/chart" uri="{C3380CC4-5D6E-409C-BE32-E72D297353CC}">
                  <c16:uniqueId val="{00000009-5222-4E9E-8329-547AEA33D8FE}"/>
                </c:ext>
              </c:extLst>
            </c:dLbl>
            <c:dLbl>
              <c:idx val="15"/>
              <c:delete val="1"/>
              <c:extLst>
                <c:ext xmlns:c15="http://schemas.microsoft.com/office/drawing/2012/chart" uri="{CE6537A1-D6FC-4f65-9D91-7224C49458BB}"/>
                <c:ext xmlns:c16="http://schemas.microsoft.com/office/drawing/2014/chart" uri="{C3380CC4-5D6E-409C-BE32-E72D297353CC}">
                  <c16:uniqueId val="{0000000A-5222-4E9E-8329-547AEA33D8FE}"/>
                </c:ext>
              </c:extLst>
            </c:dLbl>
            <c:dLbl>
              <c:idx val="16"/>
              <c:delete val="1"/>
              <c:extLst>
                <c:ext xmlns:c15="http://schemas.microsoft.com/office/drawing/2012/chart" uri="{CE6537A1-D6FC-4f65-9D91-7224C49458BB}"/>
                <c:ext xmlns:c16="http://schemas.microsoft.com/office/drawing/2014/chart" uri="{C3380CC4-5D6E-409C-BE32-E72D297353CC}">
                  <c16:uniqueId val="{0000000B-5222-4E9E-8329-547AEA33D8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Summary_NSW!$B$49:$R$49</c:f>
              <c:strCache>
                <c:ptCount val="16"/>
                <c:pt idx="0">
                  <c:v>2016/17</c:v>
                </c:pt>
                <c:pt idx="3">
                  <c:v>2017/18</c:v>
                </c:pt>
                <c:pt idx="6">
                  <c:v>2018/19</c:v>
                </c:pt>
                <c:pt idx="9">
                  <c:v>2019/20</c:v>
                </c:pt>
                <c:pt idx="12">
                  <c:v>2020/21</c:v>
                </c:pt>
                <c:pt idx="15">
                  <c:v>2021/22</c:v>
                </c:pt>
              </c:strCache>
            </c:strRef>
          </c:cat>
          <c:val>
            <c:numRef>
              <c:f>Summary_NSW!$B$50:$R$50</c:f>
              <c:numCache>
                <c:formatCode>General</c:formatCode>
                <c:ptCount val="17"/>
                <c:pt idx="0">
                  <c:v>7</c:v>
                </c:pt>
                <c:pt idx="1">
                  <c:v>33</c:v>
                </c:pt>
                <c:pt idx="3">
                  <c:v>7</c:v>
                </c:pt>
                <c:pt idx="4">
                  <c:v>29</c:v>
                </c:pt>
                <c:pt idx="6">
                  <c:v>2</c:v>
                </c:pt>
                <c:pt idx="7">
                  <c:v>36</c:v>
                </c:pt>
                <c:pt idx="9">
                  <c:v>5</c:v>
                </c:pt>
                <c:pt idx="10">
                  <c:v>30</c:v>
                </c:pt>
                <c:pt idx="12">
                  <c:v>0</c:v>
                </c:pt>
                <c:pt idx="13">
                  <c:v>29</c:v>
                </c:pt>
                <c:pt idx="15">
                  <c:v>3</c:v>
                </c:pt>
                <c:pt idx="16">
                  <c:v>19</c:v>
                </c:pt>
              </c:numCache>
            </c:numRef>
          </c:val>
          <c:extLst>
            <c:ext xmlns:c16="http://schemas.microsoft.com/office/drawing/2014/chart" uri="{C3380CC4-5D6E-409C-BE32-E72D297353CC}">
              <c16:uniqueId val="{0000000C-5222-4E9E-8329-547AEA33D8FE}"/>
            </c:ext>
          </c:extLst>
        </c:ser>
        <c:ser>
          <c:idx val="1"/>
          <c:order val="1"/>
          <c:tx>
            <c:v>Reserved</c:v>
          </c:tx>
          <c:spPr>
            <a:solidFill>
              <a:schemeClr val="accent2"/>
            </a:solidFill>
            <a:ln>
              <a:noFill/>
            </a:ln>
            <a:effectLst/>
          </c:spPr>
          <c:invertIfNegative val="0"/>
          <c:cat>
            <c:strRef>
              <c:f>Summary_NSW!$B$49:$R$49</c:f>
              <c:strCache>
                <c:ptCount val="16"/>
                <c:pt idx="0">
                  <c:v>2016/17</c:v>
                </c:pt>
                <c:pt idx="3">
                  <c:v>2017/18</c:v>
                </c:pt>
                <c:pt idx="6">
                  <c:v>2018/19</c:v>
                </c:pt>
                <c:pt idx="9">
                  <c:v>2019/20</c:v>
                </c:pt>
                <c:pt idx="12">
                  <c:v>2020/21</c:v>
                </c:pt>
                <c:pt idx="15">
                  <c:v>2021/22</c:v>
                </c:pt>
              </c:strCache>
            </c:strRef>
          </c:cat>
          <c:val>
            <c:numRef>
              <c:f>Summary_NSW!$B$51:$R$51</c:f>
              <c:numCache>
                <c:formatCode>General</c:formatCode>
                <c:ptCount val="17"/>
                <c:pt idx="0">
                  <c:v>0</c:v>
                </c:pt>
                <c:pt idx="1">
                  <c:v>6</c:v>
                </c:pt>
                <c:pt idx="3">
                  <c:v>0</c:v>
                </c:pt>
                <c:pt idx="4">
                  <c:v>9</c:v>
                </c:pt>
                <c:pt idx="6">
                  <c:v>0</c:v>
                </c:pt>
                <c:pt idx="7">
                  <c:v>10</c:v>
                </c:pt>
                <c:pt idx="9">
                  <c:v>0</c:v>
                </c:pt>
                <c:pt idx="10">
                  <c:v>2</c:v>
                </c:pt>
                <c:pt idx="12">
                  <c:v>0</c:v>
                </c:pt>
                <c:pt idx="13">
                  <c:v>15</c:v>
                </c:pt>
                <c:pt idx="15">
                  <c:v>0</c:v>
                </c:pt>
                <c:pt idx="16">
                  <c:v>1</c:v>
                </c:pt>
              </c:numCache>
            </c:numRef>
          </c:val>
          <c:extLst>
            <c:ext xmlns:c16="http://schemas.microsoft.com/office/drawing/2014/chart" uri="{C3380CC4-5D6E-409C-BE32-E72D297353CC}">
              <c16:uniqueId val="{0000000D-5222-4E9E-8329-547AEA33D8FE}"/>
            </c:ext>
          </c:extLst>
        </c:ser>
        <c:ser>
          <c:idx val="2"/>
          <c:order val="2"/>
          <c:tx>
            <c:v>Rejected</c:v>
          </c:tx>
          <c:spPr>
            <a:solidFill>
              <a:srgbClr val="ED7D31">
                <a:lumMod val="75000"/>
              </a:srgbClr>
            </a:solidFill>
            <a:ln>
              <a:noFill/>
            </a:ln>
            <a:effectLst/>
          </c:spPr>
          <c:invertIfNegative val="0"/>
          <c:dLbls>
            <c:dLbl>
              <c:idx val="0"/>
              <c:layout>
                <c:manualLayout>
                  <c:x val="0"/>
                  <c:y val="-6.9057104913678613E-2"/>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222-4E9E-8329-547AEA33D8FE}"/>
                </c:ext>
              </c:extLst>
            </c:dLbl>
            <c:dLbl>
              <c:idx val="1"/>
              <c:layout>
                <c:manualLayout>
                  <c:x val="-2.2870211549456832E-3"/>
                  <c:y val="-0.14342629482071714"/>
                </c:manualLayout>
              </c:layout>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222-4E9E-8329-547AEA33D8FE}"/>
                </c:ext>
              </c:extLst>
            </c:dLbl>
            <c:dLbl>
              <c:idx val="3"/>
              <c:layout>
                <c:manualLayout>
                  <c:x val="-4.5740423098914081E-3"/>
                  <c:y val="-7.4369189907038516E-2"/>
                </c:manualLayout>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222-4E9E-8329-547AEA33D8FE}"/>
                </c:ext>
              </c:extLst>
            </c:dLbl>
            <c:dLbl>
              <c:idx val="4"/>
              <c:layout>
                <c:manualLayout>
                  <c:x val="-2.2870211549457253E-3"/>
                  <c:y val="-0.12749003984063745"/>
                </c:manualLayout>
              </c:layout>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222-4E9E-8329-547AEA33D8FE}"/>
                </c:ext>
              </c:extLst>
            </c:dLbl>
            <c:dLbl>
              <c:idx val="6"/>
              <c:layout>
                <c:manualLayout>
                  <c:x val="-8.3856473630869248E-17"/>
                  <c:y val="-0.10624169986719788"/>
                </c:manualLayout>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222-4E9E-8329-547AEA33D8FE}"/>
                </c:ext>
              </c:extLst>
            </c:dLbl>
            <c:dLbl>
              <c:idx val="7"/>
              <c:layout>
                <c:manualLayout>
                  <c:x val="0"/>
                  <c:y val="-9.0305444887118211E-2"/>
                </c:manualLayout>
              </c:layout>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222-4E9E-8329-547AEA33D8FE}"/>
                </c:ext>
              </c:extLst>
            </c:dLbl>
            <c:dLbl>
              <c:idx val="9"/>
              <c:layout>
                <c:manualLayout>
                  <c:x val="-2.2870211549456832E-3"/>
                  <c:y val="-7.9681274900398502E-2"/>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222-4E9E-8329-547AEA33D8FE}"/>
                </c:ext>
              </c:extLst>
            </c:dLbl>
            <c:dLbl>
              <c:idx val="10"/>
              <c:layout>
                <c:manualLayout>
                  <c:x val="0"/>
                  <c:y val="-0.11155378486055777"/>
                </c:manualLayout>
              </c:layout>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222-4E9E-8329-547AEA33D8FE}"/>
                </c:ext>
              </c:extLst>
            </c:dLbl>
            <c:dLbl>
              <c:idx val="12"/>
              <c:layout>
                <c:manualLayout>
                  <c:x val="-8.3856473630869248E-17"/>
                  <c:y val="-6.3745019920318724E-2"/>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222-4E9E-8329-547AEA33D8FE}"/>
                </c:ext>
              </c:extLst>
            </c:dLbl>
            <c:dLbl>
              <c:idx val="13"/>
              <c:layout>
                <c:manualLayout>
                  <c:x val="-2.2870211549456832E-3"/>
                  <c:y val="-9.5617529880478114E-2"/>
                </c:manualLayout>
              </c:layout>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5222-4E9E-8329-547AEA33D8FE}"/>
                </c:ext>
              </c:extLst>
            </c:dLbl>
            <c:dLbl>
              <c:idx val="15"/>
              <c:layout>
                <c:manualLayout>
                  <c:x val="0"/>
                  <c:y val="-4.2496679946879244E-2"/>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5222-4E9E-8329-547AEA33D8FE}"/>
                </c:ext>
              </c:extLst>
            </c:dLbl>
            <c:dLbl>
              <c:idx val="16"/>
              <c:layout>
                <c:manualLayout>
                  <c:x val="0"/>
                  <c:y val="-0.10092961487383803"/>
                </c:manualLayout>
              </c:layout>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5222-4E9E-8329-547AEA33D8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Summary_NSW!$B$49:$R$49</c:f>
              <c:strCache>
                <c:ptCount val="16"/>
                <c:pt idx="0">
                  <c:v>2016/17</c:v>
                </c:pt>
                <c:pt idx="3">
                  <c:v>2017/18</c:v>
                </c:pt>
                <c:pt idx="6">
                  <c:v>2018/19</c:v>
                </c:pt>
                <c:pt idx="9">
                  <c:v>2019/20</c:v>
                </c:pt>
                <c:pt idx="12">
                  <c:v>2020/21</c:v>
                </c:pt>
                <c:pt idx="15">
                  <c:v>2021/22</c:v>
                </c:pt>
              </c:strCache>
            </c:strRef>
          </c:cat>
          <c:val>
            <c:numRef>
              <c:f>Summary_NSW!$B$52:$R$52</c:f>
              <c:numCache>
                <c:formatCode>General</c:formatCode>
                <c:ptCount val="17"/>
                <c:pt idx="0">
                  <c:v>5</c:v>
                </c:pt>
                <c:pt idx="1">
                  <c:v>16</c:v>
                </c:pt>
                <c:pt idx="3">
                  <c:v>4</c:v>
                </c:pt>
                <c:pt idx="4">
                  <c:v>14</c:v>
                </c:pt>
                <c:pt idx="6">
                  <c:v>9</c:v>
                </c:pt>
                <c:pt idx="7">
                  <c:v>7</c:v>
                </c:pt>
                <c:pt idx="9">
                  <c:v>3</c:v>
                </c:pt>
                <c:pt idx="10">
                  <c:v>9</c:v>
                </c:pt>
                <c:pt idx="12">
                  <c:v>2</c:v>
                </c:pt>
                <c:pt idx="13">
                  <c:v>5</c:v>
                </c:pt>
                <c:pt idx="15">
                  <c:v>0</c:v>
                </c:pt>
                <c:pt idx="16">
                  <c:v>1</c:v>
                </c:pt>
              </c:numCache>
            </c:numRef>
          </c:val>
          <c:extLst>
            <c:ext xmlns:c16="http://schemas.microsoft.com/office/drawing/2014/chart" uri="{C3380CC4-5D6E-409C-BE32-E72D297353CC}">
              <c16:uniqueId val="{0000001A-5222-4E9E-8329-547AEA33D8FE}"/>
            </c:ext>
          </c:extLst>
        </c:ser>
        <c:ser>
          <c:idx val="3"/>
          <c:order val="3"/>
          <c:tx>
            <c:v>Election</c:v>
          </c:tx>
          <c:spPr>
            <a:solidFill>
              <a:schemeClr val="accent4"/>
            </a:solidFill>
            <a:ln>
              <a:noFill/>
            </a:ln>
            <a:effectLst/>
          </c:spPr>
          <c:invertIfNegative val="0"/>
          <c:cat>
            <c:strRef>
              <c:f>Summary_NSW!$B$49:$R$49</c:f>
              <c:strCache>
                <c:ptCount val="16"/>
                <c:pt idx="0">
                  <c:v>2016/17</c:v>
                </c:pt>
                <c:pt idx="3">
                  <c:v>2017/18</c:v>
                </c:pt>
                <c:pt idx="6">
                  <c:v>2018/19</c:v>
                </c:pt>
                <c:pt idx="9">
                  <c:v>2019/20</c:v>
                </c:pt>
                <c:pt idx="12">
                  <c:v>2020/21</c:v>
                </c:pt>
                <c:pt idx="15">
                  <c:v>2021/22</c:v>
                </c:pt>
              </c:strCache>
            </c:strRef>
          </c:cat>
          <c:val>
            <c:numRef>
              <c:f>Summary_NSW!$B$53:$R$53</c:f>
              <c:numCache>
                <c:formatCode>General</c:formatCode>
                <c:ptCount val="17"/>
                <c:pt idx="0">
                  <c:v>0</c:v>
                </c:pt>
                <c:pt idx="1">
                  <c:v>0</c:v>
                </c:pt>
                <c:pt idx="3">
                  <c:v>0</c:v>
                </c:pt>
                <c:pt idx="4" formatCode="0">
                  <c:v>0</c:v>
                </c:pt>
                <c:pt idx="6">
                  <c:v>0</c:v>
                </c:pt>
                <c:pt idx="7">
                  <c:v>0</c:v>
                </c:pt>
                <c:pt idx="9">
                  <c:v>0</c:v>
                </c:pt>
                <c:pt idx="10">
                  <c:v>0</c:v>
                </c:pt>
                <c:pt idx="12">
                  <c:v>0</c:v>
                </c:pt>
                <c:pt idx="13">
                  <c:v>0</c:v>
                </c:pt>
                <c:pt idx="15">
                  <c:v>0</c:v>
                </c:pt>
                <c:pt idx="16">
                  <c:v>4</c:v>
                </c:pt>
              </c:numCache>
            </c:numRef>
          </c:val>
          <c:extLst>
            <c:ext xmlns:c16="http://schemas.microsoft.com/office/drawing/2014/chart" uri="{C3380CC4-5D6E-409C-BE32-E72D297353CC}">
              <c16:uniqueId val="{0000001B-5222-4E9E-8329-547AEA33D8FE}"/>
            </c:ext>
          </c:extLst>
        </c:ser>
        <c:dLbls>
          <c:showLegendKey val="0"/>
          <c:showVal val="0"/>
          <c:showCatName val="0"/>
          <c:showSerName val="0"/>
          <c:showPercent val="0"/>
          <c:showBubbleSize val="0"/>
        </c:dLbls>
        <c:gapWidth val="61"/>
        <c:overlap val="10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valAx>
      <c:spPr>
        <a:noFill/>
        <a:ln>
          <a:noFill/>
        </a:ln>
        <a:effectLst/>
      </c:spPr>
    </c:plotArea>
    <c:legend>
      <c:legendPos val="r"/>
      <c:layout>
        <c:manualLayout>
          <c:xMode val="edge"/>
          <c:yMode val="edge"/>
          <c:x val="0.31420293251786108"/>
          <c:y val="0.926866562883078"/>
          <c:w val="0.48892628465898635"/>
          <c:h val="5.6094186309778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64732587098407E-2"/>
          <c:y val="8.4508556430446205E-2"/>
          <c:w val="0.9184750371907483"/>
          <c:h val="0.7158588976377952"/>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1C7-4A04-9179-67DBB6E518C2}"/>
                </c:ext>
              </c:extLst>
            </c:dLbl>
            <c:dLbl>
              <c:idx val="1"/>
              <c:tx>
                <c:rich>
                  <a:bodyPr/>
                  <a:lstStyle/>
                  <a:p>
                    <a:r>
                      <a:rPr lang="en-US"/>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C7-4A04-9179-67DBB6E518C2}"/>
                </c:ext>
              </c:extLst>
            </c:dLbl>
            <c:dLbl>
              <c:idx val="2"/>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1C7-4A04-9179-67DBB6E518C2}"/>
                </c:ext>
              </c:extLst>
            </c:dLbl>
            <c:dLbl>
              <c:idx val="3"/>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1C7-4A04-9179-67DBB6E518C2}"/>
                </c:ext>
              </c:extLst>
            </c:dLbl>
            <c:dLbl>
              <c:idx val="4"/>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1C7-4A04-9179-67DBB6E518C2}"/>
                </c:ext>
              </c:extLst>
            </c:dLbl>
            <c:dLbl>
              <c:idx val="5"/>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1C7-4A04-9179-67DBB6E518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Summary!$C$12:$H$12</c:f>
              <c:strCache>
                <c:ptCount val="6"/>
                <c:pt idx="0">
                  <c:v>2016/17</c:v>
                </c:pt>
                <c:pt idx="1">
                  <c:v>2017/18</c:v>
                </c:pt>
                <c:pt idx="2">
                  <c:v>2018/19</c:v>
                </c:pt>
                <c:pt idx="3">
                  <c:v>2019/20</c:v>
                </c:pt>
                <c:pt idx="4">
                  <c:v>2020/21</c:v>
                </c:pt>
                <c:pt idx="5">
                  <c:v>2021/22</c:v>
                </c:pt>
              </c:strCache>
            </c:strRef>
          </c:cat>
          <c:val>
            <c:numRef>
              <c:f>Summary!$C$13:$H$13</c:f>
              <c:numCache>
                <c:formatCode>General</c:formatCode>
                <c:ptCount val="6"/>
                <c:pt idx="0">
                  <c:v>16</c:v>
                </c:pt>
                <c:pt idx="1">
                  <c:v>19</c:v>
                </c:pt>
                <c:pt idx="2">
                  <c:v>8</c:v>
                </c:pt>
                <c:pt idx="3">
                  <c:v>9</c:v>
                </c:pt>
                <c:pt idx="4">
                  <c:v>12</c:v>
                </c:pt>
                <c:pt idx="5">
                  <c:v>13</c:v>
                </c:pt>
              </c:numCache>
            </c:numRef>
          </c:val>
          <c:extLst>
            <c:ext xmlns:c16="http://schemas.microsoft.com/office/drawing/2014/chart" uri="{C3380CC4-5D6E-409C-BE32-E72D297353CC}">
              <c16:uniqueId val="{00000006-41C7-4A04-9179-67DBB6E518C2}"/>
            </c:ext>
          </c:extLst>
        </c:ser>
        <c:ser>
          <c:idx val="1"/>
          <c:order val="1"/>
          <c:tx>
            <c:v>RSA</c:v>
          </c:tx>
          <c:spPr>
            <a:solidFill>
              <a:schemeClr val="accent2"/>
            </a:solidFill>
            <a:ln>
              <a:noFill/>
            </a:ln>
            <a:effectLst/>
          </c:spPr>
          <c:invertIfNegative val="0"/>
          <c:dLbls>
            <c:dLbl>
              <c:idx val="0"/>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1C7-4A04-9179-67DBB6E518C2}"/>
                </c:ext>
              </c:extLst>
            </c:dLbl>
            <c:dLbl>
              <c:idx val="1"/>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1C7-4A04-9179-67DBB6E518C2}"/>
                </c:ext>
              </c:extLst>
            </c:dLbl>
            <c:dLbl>
              <c:idx val="2"/>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1C7-4A04-9179-67DBB6E518C2}"/>
                </c:ext>
              </c:extLst>
            </c:dLbl>
            <c:dLbl>
              <c:idx val="3"/>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1C7-4A04-9179-67DBB6E518C2}"/>
                </c:ext>
              </c:extLst>
            </c:dLbl>
            <c:dLbl>
              <c:idx val="4"/>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1C7-4A04-9179-67DBB6E518C2}"/>
                </c:ext>
              </c:extLst>
            </c:dLbl>
            <c:dLbl>
              <c:idx val="5"/>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1C7-4A04-9179-67DBB6E518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Summary!$C$12:$H$12</c:f>
              <c:strCache>
                <c:ptCount val="6"/>
                <c:pt idx="0">
                  <c:v>2016/17</c:v>
                </c:pt>
                <c:pt idx="1">
                  <c:v>2017/18</c:v>
                </c:pt>
                <c:pt idx="2">
                  <c:v>2018/19</c:v>
                </c:pt>
                <c:pt idx="3">
                  <c:v>2019/20</c:v>
                </c:pt>
                <c:pt idx="4">
                  <c:v>2020/21</c:v>
                </c:pt>
                <c:pt idx="5">
                  <c:v>2021/22</c:v>
                </c:pt>
              </c:strCache>
            </c:strRef>
          </c:cat>
          <c:val>
            <c:numRef>
              <c:f>Summary!$C$17:$H$17</c:f>
              <c:numCache>
                <c:formatCode>General</c:formatCode>
                <c:ptCount val="6"/>
                <c:pt idx="0">
                  <c:v>34</c:v>
                </c:pt>
                <c:pt idx="1">
                  <c:v>31</c:v>
                </c:pt>
                <c:pt idx="2">
                  <c:v>41</c:v>
                </c:pt>
                <c:pt idx="3">
                  <c:v>33</c:v>
                </c:pt>
                <c:pt idx="4">
                  <c:v>29</c:v>
                </c:pt>
                <c:pt idx="5">
                  <c:v>19</c:v>
                </c:pt>
              </c:numCache>
            </c:numRef>
          </c:val>
          <c:extLst>
            <c:ext xmlns:c16="http://schemas.microsoft.com/office/drawing/2014/chart" uri="{C3380CC4-5D6E-409C-BE32-E72D297353CC}">
              <c16:uniqueId val="{0000000D-41C7-4A04-9179-67DBB6E518C2}"/>
            </c:ext>
          </c:extLst>
        </c:ser>
        <c:dLbls>
          <c:showLegendKey val="0"/>
          <c:showVal val="0"/>
          <c:showCatName val="0"/>
          <c:showSerName val="0"/>
          <c:showPercent val="0"/>
          <c:showBubbleSize val="0"/>
        </c:dLbls>
        <c:gapWidth val="15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valAx>
      <c:spPr>
        <a:noFill/>
        <a:ln>
          <a:noFill/>
        </a:ln>
        <a:effectLst/>
      </c:spPr>
    </c:plotArea>
    <c:legend>
      <c:legendPos val="r"/>
      <c:layout>
        <c:manualLayout>
          <c:xMode val="edge"/>
          <c:yMode val="edge"/>
          <c:x val="0.35940763614914506"/>
          <c:y val="0.90908861617523051"/>
          <c:w val="0.32314775962809383"/>
          <c:h val="7.47928787141230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3147761478956"/>
          <c:y val="6.3834532326134924E-2"/>
          <c:w val="0.84064272254720529"/>
          <c:h val="0.76319947728803161"/>
        </c:manualLayout>
      </c:layout>
      <c:barChart>
        <c:barDir val="col"/>
        <c:grouping val="clustered"/>
        <c:varyColors val="0"/>
        <c:ser>
          <c:idx val="0"/>
          <c:order val="0"/>
          <c:tx>
            <c:v>BCR</c:v>
          </c:tx>
          <c:spPr>
            <a:solidFill>
              <a:schemeClr val="accent1"/>
            </a:solidFill>
            <a:ln>
              <a:noFill/>
            </a:ln>
            <a:effectLst/>
          </c:spPr>
          <c:invertIfNegative val="0"/>
          <c:dLbls>
            <c:dLbl>
              <c:idx val="0"/>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FD8-4AA4-A4DF-02DC4313BCA2}"/>
                </c:ext>
              </c:extLst>
            </c:dLbl>
            <c:dLbl>
              <c:idx val="1"/>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D8-4AA4-A4DF-02DC4313BCA2}"/>
                </c:ext>
              </c:extLst>
            </c:dLbl>
            <c:dLbl>
              <c:idx val="2"/>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D8-4AA4-A4DF-02DC4313BCA2}"/>
                </c:ext>
              </c:extLst>
            </c:dLbl>
            <c:dLbl>
              <c:idx val="3"/>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FD8-4AA4-A4DF-02DC4313BCA2}"/>
                </c:ext>
              </c:extLst>
            </c:dLbl>
            <c:dLbl>
              <c:idx val="4"/>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FD8-4AA4-A4DF-02DC4313BCA2}"/>
                </c:ext>
              </c:extLst>
            </c:dLbl>
            <c:dLbl>
              <c:idx val="5"/>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FD8-4AA4-A4DF-02DC4313BC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Summary!$C$12:$H$12</c:f>
              <c:strCache>
                <c:ptCount val="6"/>
                <c:pt idx="0">
                  <c:v>2016/17</c:v>
                </c:pt>
                <c:pt idx="1">
                  <c:v>2017/18</c:v>
                </c:pt>
                <c:pt idx="2">
                  <c:v>2018/19</c:v>
                </c:pt>
                <c:pt idx="3">
                  <c:v>2019/20</c:v>
                </c:pt>
                <c:pt idx="4">
                  <c:v>2020/21</c:v>
                </c:pt>
                <c:pt idx="5">
                  <c:v>2021/22</c:v>
                </c:pt>
              </c:strCache>
            </c:strRef>
          </c:cat>
          <c:val>
            <c:numRef>
              <c:f>Summary!$C$32:$H$32</c:f>
              <c:numCache>
                <c:formatCode>General</c:formatCode>
                <c:ptCount val="6"/>
                <c:pt idx="0">
                  <c:v>2139591.3333333335</c:v>
                </c:pt>
                <c:pt idx="1">
                  <c:v>1820814</c:v>
                </c:pt>
                <c:pt idx="2">
                  <c:v>1836067</c:v>
                </c:pt>
                <c:pt idx="3">
                  <c:v>897304.12</c:v>
                </c:pt>
                <c:pt idx="4">
                  <c:v>2348330</c:v>
                </c:pt>
                <c:pt idx="5">
                  <c:v>3041498</c:v>
                </c:pt>
              </c:numCache>
            </c:numRef>
          </c:val>
          <c:extLst>
            <c:ext xmlns:c16="http://schemas.microsoft.com/office/drawing/2014/chart" uri="{C3380CC4-5D6E-409C-BE32-E72D297353CC}">
              <c16:uniqueId val="{00000006-BFD8-4AA4-A4DF-02DC4313BCA2}"/>
            </c:ext>
          </c:extLst>
        </c:ser>
        <c:ser>
          <c:idx val="1"/>
          <c:order val="1"/>
          <c:tx>
            <c:v>RSA</c:v>
          </c:tx>
          <c:spPr>
            <a:solidFill>
              <a:schemeClr val="accent2"/>
            </a:solidFill>
            <a:ln>
              <a:noFill/>
            </a:ln>
            <a:effectLst/>
          </c:spPr>
          <c:invertIfNegative val="0"/>
          <c:dLbls>
            <c:dLbl>
              <c:idx val="0"/>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FD8-4AA4-A4DF-02DC4313BCA2}"/>
                </c:ext>
              </c:extLst>
            </c:dLbl>
            <c:dLbl>
              <c:idx val="1"/>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FD8-4AA4-A4DF-02DC4313BCA2}"/>
                </c:ext>
              </c:extLst>
            </c:dLbl>
            <c:dLbl>
              <c:idx val="2"/>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FD8-4AA4-A4DF-02DC4313BCA2}"/>
                </c:ext>
              </c:extLst>
            </c:dLbl>
            <c:dLbl>
              <c:idx val="3"/>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FD8-4AA4-A4DF-02DC4313BCA2}"/>
                </c:ext>
              </c:extLst>
            </c:dLbl>
            <c:dLbl>
              <c:idx val="4"/>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FD8-4AA4-A4DF-02DC4313BCA2}"/>
                </c:ext>
              </c:extLst>
            </c:dLbl>
            <c:dLbl>
              <c:idx val="5"/>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FD8-4AA4-A4DF-02DC4313BC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Summary!$C$12:$H$12</c:f>
              <c:strCache>
                <c:ptCount val="6"/>
                <c:pt idx="0">
                  <c:v>2016/17</c:v>
                </c:pt>
                <c:pt idx="1">
                  <c:v>2017/18</c:v>
                </c:pt>
                <c:pt idx="2">
                  <c:v>2018/19</c:v>
                </c:pt>
                <c:pt idx="3">
                  <c:v>2019/20</c:v>
                </c:pt>
                <c:pt idx="4">
                  <c:v>2020/21</c:v>
                </c:pt>
                <c:pt idx="5">
                  <c:v>2021/22</c:v>
                </c:pt>
              </c:strCache>
            </c:strRef>
          </c:cat>
          <c:val>
            <c:numRef>
              <c:f>Summary!$C$37:$H$37</c:f>
              <c:numCache>
                <c:formatCode>General</c:formatCode>
                <c:ptCount val="6"/>
                <c:pt idx="0">
                  <c:v>2860408.9344799998</c:v>
                </c:pt>
                <c:pt idx="1">
                  <c:v>3179184.6242166664</c:v>
                </c:pt>
                <c:pt idx="2">
                  <c:v>3163933.0949800001</c:v>
                </c:pt>
                <c:pt idx="3">
                  <c:v>4296196.3580980003</c:v>
                </c:pt>
                <c:pt idx="4">
                  <c:v>3362920.5</c:v>
                </c:pt>
                <c:pt idx="5">
                  <c:v>2578135</c:v>
                </c:pt>
              </c:numCache>
            </c:numRef>
          </c:val>
          <c:extLst>
            <c:ext xmlns:c16="http://schemas.microsoft.com/office/drawing/2014/chart" uri="{C3380CC4-5D6E-409C-BE32-E72D297353CC}">
              <c16:uniqueId val="{0000000D-BFD8-4AA4-A4DF-02DC4313BCA2}"/>
            </c:ext>
          </c:extLst>
        </c:ser>
        <c:dLbls>
          <c:showLegendKey val="0"/>
          <c:showVal val="0"/>
          <c:showCatName val="0"/>
          <c:showSerName val="0"/>
          <c:showPercent val="0"/>
          <c:showBubbleSize val="0"/>
        </c:dLbls>
        <c:gapWidth val="15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33051875231517897"/>
          <c:y val="0.90908861617523051"/>
          <c:w val="0.31614797617708201"/>
          <c:h val="7.10720168987885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5784225065668E-2"/>
          <c:y val="4.3579777246945263E-2"/>
          <c:w val="0.90339206725033494"/>
          <c:h val="0.76846107719681112"/>
        </c:manualLayout>
      </c:layout>
      <c:barChart>
        <c:barDir val="col"/>
        <c:grouping val="stacked"/>
        <c:varyColors val="0"/>
        <c:ser>
          <c:idx val="0"/>
          <c:order val="0"/>
          <c:tx>
            <c:v>Approved</c:v>
          </c:tx>
          <c:spPr>
            <a:solidFill>
              <a:srgbClr val="92D050"/>
            </a:solidFill>
            <a:ln>
              <a:noFill/>
            </a:ln>
            <a:effectLst/>
          </c:spPr>
          <c:invertIfNegative val="0"/>
          <c:dLbls>
            <c:dLbl>
              <c:idx val="0"/>
              <c:layout>
                <c:manualLayout>
                  <c:x val="-6.8846815834767748E-3"/>
                  <c:y val="0.3091118800461361"/>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r>
                      <a:rPr lang="en-US" sz="800"/>
                      <a:t>BCR</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53-44F0-8EC6-310A5A9134BE}"/>
                </c:ext>
              </c:extLst>
            </c:dLbl>
            <c:dLbl>
              <c:idx val="1"/>
              <c:layout>
                <c:manualLayout>
                  <c:x val="-4.5898720701870307E-3"/>
                  <c:y val="0.1564827430279080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r>
                      <a:rPr lang="en-US" sz="800"/>
                      <a:t>RSA</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53-44F0-8EC6-310A5A9134BE}"/>
                </c:ext>
              </c:extLst>
            </c:dLbl>
            <c:dLbl>
              <c:idx val="3"/>
              <c:delete val="1"/>
              <c:extLst>
                <c:ext xmlns:c15="http://schemas.microsoft.com/office/drawing/2012/chart" uri="{CE6537A1-D6FC-4f65-9D91-7224C49458BB}"/>
                <c:ext xmlns:c16="http://schemas.microsoft.com/office/drawing/2014/chart" uri="{C3380CC4-5D6E-409C-BE32-E72D297353CC}">
                  <c16:uniqueId val="{00000002-BB53-44F0-8EC6-310A5A9134BE}"/>
                </c:ext>
              </c:extLst>
            </c:dLbl>
            <c:dLbl>
              <c:idx val="4"/>
              <c:delete val="1"/>
              <c:extLst>
                <c:ext xmlns:c15="http://schemas.microsoft.com/office/drawing/2012/chart" uri="{CE6537A1-D6FC-4f65-9D91-7224C49458BB}"/>
                <c:ext xmlns:c16="http://schemas.microsoft.com/office/drawing/2014/chart" uri="{C3380CC4-5D6E-409C-BE32-E72D297353CC}">
                  <c16:uniqueId val="{00000003-BB53-44F0-8EC6-310A5A9134BE}"/>
                </c:ext>
              </c:extLst>
            </c:dLbl>
            <c:dLbl>
              <c:idx val="6"/>
              <c:delete val="1"/>
              <c:extLst>
                <c:ext xmlns:c15="http://schemas.microsoft.com/office/drawing/2012/chart" uri="{CE6537A1-D6FC-4f65-9D91-7224C49458BB}"/>
                <c:ext xmlns:c16="http://schemas.microsoft.com/office/drawing/2014/chart" uri="{C3380CC4-5D6E-409C-BE32-E72D297353CC}">
                  <c16:uniqueId val="{00000004-BB53-44F0-8EC6-310A5A9134BE}"/>
                </c:ext>
              </c:extLst>
            </c:dLbl>
            <c:dLbl>
              <c:idx val="7"/>
              <c:delete val="1"/>
              <c:extLst>
                <c:ext xmlns:c15="http://schemas.microsoft.com/office/drawing/2012/chart" uri="{CE6537A1-D6FC-4f65-9D91-7224C49458BB}"/>
                <c:ext xmlns:c16="http://schemas.microsoft.com/office/drawing/2014/chart" uri="{C3380CC4-5D6E-409C-BE32-E72D297353CC}">
                  <c16:uniqueId val="{00000005-BB53-44F0-8EC6-310A5A9134BE}"/>
                </c:ext>
              </c:extLst>
            </c:dLbl>
            <c:dLbl>
              <c:idx val="9"/>
              <c:delete val="1"/>
              <c:extLst>
                <c:ext xmlns:c15="http://schemas.microsoft.com/office/drawing/2012/chart" uri="{CE6537A1-D6FC-4f65-9D91-7224C49458BB}"/>
                <c:ext xmlns:c16="http://schemas.microsoft.com/office/drawing/2014/chart" uri="{C3380CC4-5D6E-409C-BE32-E72D297353CC}">
                  <c16:uniqueId val="{00000006-BB53-44F0-8EC6-310A5A9134BE}"/>
                </c:ext>
              </c:extLst>
            </c:dLbl>
            <c:dLbl>
              <c:idx val="10"/>
              <c:delete val="1"/>
              <c:extLst>
                <c:ext xmlns:c15="http://schemas.microsoft.com/office/drawing/2012/chart" uri="{CE6537A1-D6FC-4f65-9D91-7224C49458BB}"/>
                <c:ext xmlns:c16="http://schemas.microsoft.com/office/drawing/2014/chart" uri="{C3380CC4-5D6E-409C-BE32-E72D297353CC}">
                  <c16:uniqueId val="{00000007-BB53-44F0-8EC6-310A5A9134BE}"/>
                </c:ext>
              </c:extLst>
            </c:dLbl>
            <c:dLbl>
              <c:idx val="12"/>
              <c:delete val="1"/>
              <c:extLst>
                <c:ext xmlns:c15="http://schemas.microsoft.com/office/drawing/2012/chart" uri="{CE6537A1-D6FC-4f65-9D91-7224C49458BB}"/>
                <c:ext xmlns:c16="http://schemas.microsoft.com/office/drawing/2014/chart" uri="{C3380CC4-5D6E-409C-BE32-E72D297353CC}">
                  <c16:uniqueId val="{00000008-BB53-44F0-8EC6-310A5A9134BE}"/>
                </c:ext>
              </c:extLst>
            </c:dLbl>
            <c:dLbl>
              <c:idx val="13"/>
              <c:delete val="1"/>
              <c:extLst>
                <c:ext xmlns:c15="http://schemas.microsoft.com/office/drawing/2012/chart" uri="{CE6537A1-D6FC-4f65-9D91-7224C49458BB}"/>
                <c:ext xmlns:c16="http://schemas.microsoft.com/office/drawing/2014/chart" uri="{C3380CC4-5D6E-409C-BE32-E72D297353CC}">
                  <c16:uniqueId val="{00000009-BB53-44F0-8EC6-310A5A9134BE}"/>
                </c:ext>
              </c:extLst>
            </c:dLbl>
            <c:dLbl>
              <c:idx val="15"/>
              <c:delete val="1"/>
              <c:extLst>
                <c:ext xmlns:c15="http://schemas.microsoft.com/office/drawing/2012/chart" uri="{CE6537A1-D6FC-4f65-9D91-7224C49458BB}"/>
                <c:ext xmlns:c16="http://schemas.microsoft.com/office/drawing/2014/chart" uri="{C3380CC4-5D6E-409C-BE32-E72D297353CC}">
                  <c16:uniqueId val="{0000000A-BB53-44F0-8EC6-310A5A9134BE}"/>
                </c:ext>
              </c:extLst>
            </c:dLbl>
            <c:dLbl>
              <c:idx val="16"/>
              <c:delete val="1"/>
              <c:extLst>
                <c:ext xmlns:c15="http://schemas.microsoft.com/office/drawing/2012/chart" uri="{CE6537A1-D6FC-4f65-9D91-7224C49458BB}"/>
                <c:ext xmlns:c16="http://schemas.microsoft.com/office/drawing/2014/chart" uri="{C3380CC4-5D6E-409C-BE32-E72D297353CC}">
                  <c16:uniqueId val="{0000000B-BB53-44F0-8EC6-310A5A9134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Summary_SW!$B$49:$R$49</c:f>
              <c:strCache>
                <c:ptCount val="16"/>
                <c:pt idx="0">
                  <c:v>2016/17</c:v>
                </c:pt>
                <c:pt idx="3">
                  <c:v>2017/18</c:v>
                </c:pt>
                <c:pt idx="6">
                  <c:v>2018/19</c:v>
                </c:pt>
                <c:pt idx="9">
                  <c:v>2019/20</c:v>
                </c:pt>
                <c:pt idx="12">
                  <c:v>2020/21</c:v>
                </c:pt>
                <c:pt idx="15">
                  <c:v>2021/22</c:v>
                </c:pt>
              </c:strCache>
            </c:strRef>
          </c:cat>
          <c:val>
            <c:numRef>
              <c:f>Summary_SW!$B$50:$R$50</c:f>
              <c:numCache>
                <c:formatCode>General</c:formatCode>
                <c:ptCount val="17"/>
                <c:pt idx="0">
                  <c:v>9</c:v>
                </c:pt>
                <c:pt idx="1">
                  <c:v>1</c:v>
                </c:pt>
                <c:pt idx="3">
                  <c:v>12</c:v>
                </c:pt>
                <c:pt idx="4">
                  <c:v>2</c:v>
                </c:pt>
                <c:pt idx="6">
                  <c:v>6</c:v>
                </c:pt>
                <c:pt idx="7">
                  <c:v>5</c:v>
                </c:pt>
                <c:pt idx="9">
                  <c:v>4</c:v>
                </c:pt>
                <c:pt idx="10">
                  <c:v>3</c:v>
                </c:pt>
                <c:pt idx="12">
                  <c:v>12</c:v>
                </c:pt>
                <c:pt idx="13">
                  <c:v>0</c:v>
                </c:pt>
                <c:pt idx="15">
                  <c:v>10</c:v>
                </c:pt>
                <c:pt idx="16">
                  <c:v>0</c:v>
                </c:pt>
              </c:numCache>
            </c:numRef>
          </c:val>
          <c:extLst>
            <c:ext xmlns:c16="http://schemas.microsoft.com/office/drawing/2014/chart" uri="{C3380CC4-5D6E-409C-BE32-E72D297353CC}">
              <c16:uniqueId val="{0000000C-BB53-44F0-8EC6-310A5A9134BE}"/>
            </c:ext>
          </c:extLst>
        </c:ser>
        <c:ser>
          <c:idx val="1"/>
          <c:order val="1"/>
          <c:tx>
            <c:v>Reserved</c:v>
          </c:tx>
          <c:spPr>
            <a:solidFill>
              <a:schemeClr val="accent2"/>
            </a:solidFill>
            <a:ln>
              <a:noFill/>
            </a:ln>
            <a:effectLst/>
          </c:spPr>
          <c:invertIfNegative val="0"/>
          <c:dLbls>
            <c:dLbl>
              <c:idx val="0"/>
              <c:layout>
                <c:manualLayout>
                  <c:x val="-1.0683637265471323E-17"/>
                  <c:y val="-8.9887640449438241E-2"/>
                </c:manualLayout>
              </c:layout>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B53-44F0-8EC6-310A5A9134BE}"/>
                </c:ext>
              </c:extLst>
            </c:dLbl>
            <c:dLbl>
              <c:idx val="1"/>
              <c:layout>
                <c:manualLayout>
                  <c:x val="-2.3310023310023523E-3"/>
                  <c:y val="-4.49438202247191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B53-44F0-8EC6-310A5A9134BE}"/>
                </c:ext>
              </c:extLst>
            </c:dLbl>
            <c:dLbl>
              <c:idx val="3"/>
              <c:layout>
                <c:manualLayout>
                  <c:x val="0"/>
                  <c:y val="-0.12983770287141075"/>
                </c:manualLayout>
              </c:layout>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B53-44F0-8EC6-310A5A9134BE}"/>
                </c:ext>
              </c:extLst>
            </c:dLbl>
            <c:dLbl>
              <c:idx val="4"/>
              <c:layout>
                <c:manualLayout>
                  <c:x val="0"/>
                  <c:y val="-0.1198501872659176"/>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B53-44F0-8EC6-310A5A9134BE}"/>
                </c:ext>
              </c:extLst>
            </c:dLbl>
            <c:dLbl>
              <c:idx val="6"/>
              <c:layout>
                <c:manualLayout>
                  <c:x val="-8.5469098123770586E-17"/>
                  <c:y val="-0.20474406991260929"/>
                </c:manualLayout>
              </c:layout>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B53-44F0-8EC6-310A5A9134BE}"/>
                </c:ext>
              </c:extLst>
            </c:dLbl>
            <c:dLbl>
              <c:idx val="7"/>
              <c:layout>
                <c:manualLayout>
                  <c:x val="2.331002331002331E-3"/>
                  <c:y val="-3.495630461922597E-2"/>
                </c:manualLayout>
              </c:layout>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B53-44F0-8EC6-310A5A9134BE}"/>
                </c:ext>
              </c:extLst>
            </c:dLbl>
            <c:dLbl>
              <c:idx val="9"/>
              <c:layout>
                <c:manualLayout>
                  <c:x val="-2.331002331002331E-3"/>
                  <c:y val="-8.98876404494382E-2"/>
                </c:manualLayout>
              </c:layout>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B53-44F0-8EC6-310A5A9134BE}"/>
                </c:ext>
              </c:extLst>
            </c:dLbl>
            <c:dLbl>
              <c:idx val="10"/>
              <c:layout>
                <c:manualLayout>
                  <c:x val="0"/>
                  <c:y val="-5.4931335830212237E-2"/>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B53-44F0-8EC6-310A5A9134BE}"/>
                </c:ext>
              </c:extLst>
            </c:dLbl>
            <c:dLbl>
              <c:idx val="12"/>
              <c:layout>
                <c:manualLayout>
                  <c:x val="0"/>
                  <c:y val="-0.21972534332084895"/>
                </c:manualLayout>
              </c:layout>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B53-44F0-8EC6-310A5A9134BE}"/>
                </c:ext>
              </c:extLst>
            </c:dLbl>
            <c:dLbl>
              <c:idx val="13"/>
              <c:layout>
                <c:manualLayout>
                  <c:x val="4.6620046620045761E-3"/>
                  <c:y val="-6.9912609238451842E-2"/>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B53-44F0-8EC6-310A5A9134BE}"/>
                </c:ext>
              </c:extLst>
            </c:dLbl>
            <c:dLbl>
              <c:idx val="15"/>
              <c:layout>
                <c:manualLayout>
                  <c:x val="0"/>
                  <c:y val="-9.488139825218482E-2"/>
                </c:manualLayout>
              </c:layout>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B53-44F0-8EC6-310A5A9134BE}"/>
                </c:ext>
              </c:extLst>
            </c:dLbl>
            <c:dLbl>
              <c:idx val="16"/>
              <c:layout>
                <c:manualLayout>
                  <c:x val="-1.7093819624754117E-16"/>
                  <c:y val="-8.4893882646691635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B53-44F0-8EC6-310A5A9134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Summary_SW!$B$49:$R$49</c:f>
              <c:strCache>
                <c:ptCount val="16"/>
                <c:pt idx="0">
                  <c:v>2016/17</c:v>
                </c:pt>
                <c:pt idx="3">
                  <c:v>2017/18</c:v>
                </c:pt>
                <c:pt idx="6">
                  <c:v>2018/19</c:v>
                </c:pt>
                <c:pt idx="9">
                  <c:v>2019/20</c:v>
                </c:pt>
                <c:pt idx="12">
                  <c:v>2020/21</c:v>
                </c:pt>
                <c:pt idx="15">
                  <c:v>2021/22</c:v>
                </c:pt>
              </c:strCache>
            </c:strRef>
          </c:cat>
          <c:val>
            <c:numRef>
              <c:f>Summary_SW!$B$51:$R$51</c:f>
              <c:numCache>
                <c:formatCode>General</c:formatCode>
                <c:ptCount val="17"/>
                <c:pt idx="0">
                  <c:v>2</c:v>
                </c:pt>
                <c:pt idx="1">
                  <c:v>0</c:v>
                </c:pt>
                <c:pt idx="3">
                  <c:v>0</c:v>
                </c:pt>
                <c:pt idx="4">
                  <c:v>0</c:v>
                </c:pt>
                <c:pt idx="6">
                  <c:v>0</c:v>
                </c:pt>
                <c:pt idx="7">
                  <c:v>0</c:v>
                </c:pt>
                <c:pt idx="9">
                  <c:v>0</c:v>
                </c:pt>
                <c:pt idx="10">
                  <c:v>0</c:v>
                </c:pt>
                <c:pt idx="12">
                  <c:v>4</c:v>
                </c:pt>
                <c:pt idx="13">
                  <c:v>0</c:v>
                </c:pt>
                <c:pt idx="15">
                  <c:v>0</c:v>
                </c:pt>
                <c:pt idx="16">
                  <c:v>0</c:v>
                </c:pt>
              </c:numCache>
            </c:numRef>
          </c:val>
          <c:extLst>
            <c:ext xmlns:c16="http://schemas.microsoft.com/office/drawing/2014/chart" uri="{C3380CC4-5D6E-409C-BE32-E72D297353CC}">
              <c16:uniqueId val="{00000019-BB53-44F0-8EC6-310A5A9134BE}"/>
            </c:ext>
          </c:extLst>
        </c:ser>
        <c:ser>
          <c:idx val="2"/>
          <c:order val="2"/>
          <c:tx>
            <c:v>Rejected</c:v>
          </c:tx>
          <c:spPr>
            <a:solidFill>
              <a:srgbClr val="FFC000"/>
            </a:solidFill>
            <a:ln>
              <a:noFill/>
            </a:ln>
            <a:effectLst/>
          </c:spPr>
          <c:invertIfNegative val="0"/>
          <c:cat>
            <c:strRef>
              <c:f>Summary_SW!$B$49:$R$49</c:f>
              <c:strCache>
                <c:ptCount val="16"/>
                <c:pt idx="0">
                  <c:v>2016/17</c:v>
                </c:pt>
                <c:pt idx="3">
                  <c:v>2017/18</c:v>
                </c:pt>
                <c:pt idx="6">
                  <c:v>2018/19</c:v>
                </c:pt>
                <c:pt idx="9">
                  <c:v>2019/20</c:v>
                </c:pt>
                <c:pt idx="12">
                  <c:v>2020/21</c:v>
                </c:pt>
                <c:pt idx="15">
                  <c:v>2021/22</c:v>
                </c:pt>
              </c:strCache>
            </c:strRef>
          </c:cat>
          <c:val>
            <c:numRef>
              <c:f>Summary_SW!$B$52:$R$52</c:f>
              <c:numCache>
                <c:formatCode>General</c:formatCode>
                <c:ptCount val="17"/>
                <c:pt idx="0">
                  <c:v>0</c:v>
                </c:pt>
                <c:pt idx="1">
                  <c:v>0</c:v>
                </c:pt>
                <c:pt idx="3">
                  <c:v>2</c:v>
                </c:pt>
                <c:pt idx="4">
                  <c:v>2</c:v>
                </c:pt>
                <c:pt idx="6">
                  <c:v>4</c:v>
                </c:pt>
                <c:pt idx="7">
                  <c:v>0</c:v>
                </c:pt>
                <c:pt idx="9">
                  <c:v>1</c:v>
                </c:pt>
                <c:pt idx="10">
                  <c:v>0</c:v>
                </c:pt>
                <c:pt idx="12">
                  <c:v>2</c:v>
                </c:pt>
                <c:pt idx="13">
                  <c:v>0</c:v>
                </c:pt>
                <c:pt idx="15">
                  <c:v>0</c:v>
                </c:pt>
                <c:pt idx="16">
                  <c:v>0</c:v>
                </c:pt>
              </c:numCache>
            </c:numRef>
          </c:val>
          <c:extLst>
            <c:ext xmlns:c16="http://schemas.microsoft.com/office/drawing/2014/chart" uri="{C3380CC4-5D6E-409C-BE32-E72D297353CC}">
              <c16:uniqueId val="{0000001A-BB53-44F0-8EC6-310A5A9134BE}"/>
            </c:ext>
          </c:extLst>
        </c:ser>
        <c:ser>
          <c:idx val="3"/>
          <c:order val="3"/>
          <c:tx>
            <c:v>Election</c:v>
          </c:tx>
          <c:spPr>
            <a:solidFill>
              <a:schemeClr val="accent4"/>
            </a:solidFill>
            <a:ln>
              <a:noFill/>
            </a:ln>
            <a:effectLst/>
          </c:spPr>
          <c:invertIfNegative val="0"/>
          <c:cat>
            <c:strRef>
              <c:f>Summary_SW!$B$49:$R$49</c:f>
              <c:strCache>
                <c:ptCount val="16"/>
                <c:pt idx="0">
                  <c:v>2016/17</c:v>
                </c:pt>
                <c:pt idx="3">
                  <c:v>2017/18</c:v>
                </c:pt>
                <c:pt idx="6">
                  <c:v>2018/19</c:v>
                </c:pt>
                <c:pt idx="9">
                  <c:v>2019/20</c:v>
                </c:pt>
                <c:pt idx="12">
                  <c:v>2020/21</c:v>
                </c:pt>
                <c:pt idx="15">
                  <c:v>2021/22</c:v>
                </c:pt>
              </c:strCache>
            </c:strRef>
          </c:cat>
          <c:val>
            <c:numRef>
              <c:f>Summary_SW!$B$53:$R$53</c:f>
              <c:numCache>
                <c:formatCode>General</c:formatCode>
                <c:ptCount val="17"/>
                <c:pt idx="0">
                  <c:v>0</c:v>
                </c:pt>
                <c:pt idx="1">
                  <c:v>0</c:v>
                </c:pt>
                <c:pt idx="3">
                  <c:v>0</c:v>
                </c:pt>
                <c:pt idx="4" formatCode="0">
                  <c:v>0</c:v>
                </c:pt>
                <c:pt idx="6">
                  <c:v>0</c:v>
                </c:pt>
                <c:pt idx="7">
                  <c:v>0</c:v>
                </c:pt>
                <c:pt idx="9">
                  <c:v>0</c:v>
                </c:pt>
                <c:pt idx="10">
                  <c:v>0</c:v>
                </c:pt>
                <c:pt idx="12">
                  <c:v>0</c:v>
                </c:pt>
                <c:pt idx="13">
                  <c:v>0</c:v>
                </c:pt>
                <c:pt idx="15">
                  <c:v>1</c:v>
                </c:pt>
                <c:pt idx="16">
                  <c:v>1</c:v>
                </c:pt>
              </c:numCache>
            </c:numRef>
          </c:val>
          <c:extLst>
            <c:ext xmlns:c16="http://schemas.microsoft.com/office/drawing/2014/chart" uri="{C3380CC4-5D6E-409C-BE32-E72D297353CC}">
              <c16:uniqueId val="{0000001B-BB53-44F0-8EC6-310A5A9134BE}"/>
            </c:ext>
          </c:extLst>
        </c:ser>
        <c:dLbls>
          <c:showLegendKey val="0"/>
          <c:showVal val="0"/>
          <c:showCatName val="0"/>
          <c:showSerName val="0"/>
          <c:showPercent val="0"/>
          <c:showBubbleSize val="0"/>
        </c:dLbls>
        <c:gapWidth val="61"/>
        <c:overlap val="100"/>
        <c:axId val="370372840"/>
        <c:axId val="470050368"/>
      </c:barChart>
      <c:catAx>
        <c:axId val="3703728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50368"/>
        <c:crosses val="autoZero"/>
        <c:auto val="1"/>
        <c:lblAlgn val="ctr"/>
        <c:lblOffset val="100"/>
        <c:noMultiLvlLbl val="0"/>
      </c:catAx>
      <c:valAx>
        <c:axId val="470050368"/>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2840"/>
        <c:crosses val="autoZero"/>
        <c:crossBetween val="between"/>
        <c:majorUnit val="4"/>
      </c:valAx>
      <c:spPr>
        <a:noFill/>
        <a:ln>
          <a:noFill/>
        </a:ln>
        <a:effectLst/>
      </c:spPr>
    </c:plotArea>
    <c:legend>
      <c:legendPos val="r"/>
      <c:layout>
        <c:manualLayout>
          <c:xMode val="edge"/>
          <c:yMode val="edge"/>
          <c:x val="0.31420293251786108"/>
          <c:y val="0.926866562883078"/>
          <c:w val="0.48892628465898635"/>
          <c:h val="5.6094186309778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lang="en-AU"/>
          </a:p>
        </p:txBody>
      </p:sp>
      <p:sp>
        <p:nvSpPr>
          <p:cNvPr id="3" name="Date Placeholder 2"/>
          <p:cNvSpPr>
            <a:spLocks noGrp="1"/>
          </p:cNvSpPr>
          <p:nvPr>
            <p:ph type="dt" sz="quarter" idx="1"/>
          </p:nvPr>
        </p:nvSpPr>
        <p:spPr>
          <a:xfrm>
            <a:off x="3855839" y="0"/>
            <a:ext cx="2949786" cy="498693"/>
          </a:xfrm>
          <a:prstGeom prst="rect">
            <a:avLst/>
          </a:prstGeom>
        </p:spPr>
        <p:txBody>
          <a:bodyPr vert="horz" lIns="95690" tIns="47845" rIns="95690" bIns="47845" rtlCol="0"/>
          <a:lstStyle>
            <a:lvl1pPr algn="r">
              <a:defRPr sz="1300"/>
            </a:lvl1pPr>
          </a:lstStyle>
          <a:p>
            <a:fld id="{B851B196-2940-4224-A073-7AAAB80DEC05}" type="datetimeFigureOut">
              <a:rPr lang="en-AU" smtClean="0"/>
              <a:t>27/04/2022</a:t>
            </a:fld>
            <a:endParaRPr lang="en-AU"/>
          </a:p>
        </p:txBody>
      </p:sp>
      <p:sp>
        <p:nvSpPr>
          <p:cNvPr id="4" name="Footer Placeholder 3"/>
          <p:cNvSpPr>
            <a:spLocks noGrp="1"/>
          </p:cNvSpPr>
          <p:nvPr>
            <p:ph type="ftr" sz="quarter" idx="2"/>
          </p:nvPr>
        </p:nvSpPr>
        <p:spPr>
          <a:xfrm>
            <a:off x="1" y="9440647"/>
            <a:ext cx="2949786" cy="498692"/>
          </a:xfrm>
          <a:prstGeom prst="rect">
            <a:avLst/>
          </a:prstGeom>
        </p:spPr>
        <p:txBody>
          <a:bodyPr vert="horz" lIns="95690" tIns="47845" rIns="95690" bIns="47845" rtlCol="0" anchor="b"/>
          <a:lstStyle>
            <a:lvl1pPr algn="l">
              <a:defRPr sz="1300"/>
            </a:lvl1pPr>
          </a:lstStyle>
          <a:p>
            <a:endParaRPr lang="en-AU"/>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5690" tIns="47845" rIns="95690" bIns="47845" rtlCol="0" anchor="b"/>
          <a:lstStyle>
            <a:lvl1pPr algn="r">
              <a:defRPr sz="1300"/>
            </a:lvl1pPr>
          </a:lstStyle>
          <a:p>
            <a:fld id="{767EF965-6BAE-42EB-9832-6F313BACFC94}" type="slidenum">
              <a:rPr lang="en-AU" smtClean="0"/>
              <a:t>‹#›</a:t>
            </a:fld>
            <a:endParaRPr lang="en-AU"/>
          </a:p>
        </p:txBody>
      </p:sp>
    </p:spTree>
    <p:extLst>
      <p:ext uri="{BB962C8B-B14F-4D97-AF65-F5344CB8AC3E}">
        <p14:creationId xmlns:p14="http://schemas.microsoft.com/office/powerpoint/2010/main" val="20890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lang="en-AU"/>
          </a:p>
        </p:txBody>
      </p:sp>
      <p:sp>
        <p:nvSpPr>
          <p:cNvPr id="3" name="Date Placeholder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85F3A376-3C9A-4568-96A5-357F599C2D44}" type="datetimeFigureOut">
              <a:rPr lang="en-AU" smtClean="0"/>
              <a:t>27/04/2022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90" tIns="47845" rIns="95690" bIns="47845"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lang="en-AU"/>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806F3031-C704-45E0-A9D5-BD0C2AC20B47}" type="slidenum">
              <a:rPr lang="en-AU" smtClean="0"/>
              <a:t>‹#›</a:t>
            </a:fld>
            <a:endParaRPr lang="en-AU"/>
          </a:p>
        </p:txBody>
      </p:sp>
    </p:spTree>
    <p:extLst>
      <p:ext uri="{BB962C8B-B14F-4D97-AF65-F5344CB8AC3E}">
        <p14:creationId xmlns:p14="http://schemas.microsoft.com/office/powerpoint/2010/main" val="44846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inroads.wa.gov.au/globalassets/technical-commercial/road-safety/black-spot-program/state-black-spot-program-development-and-management-guidelin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4657340"/>
          </a:xfrm>
        </p:spPr>
        <p:txBody>
          <a:bodyPr/>
          <a:lstStyle/>
          <a:p>
            <a:pPr>
              <a:spcAft>
                <a:spcPts val="400"/>
              </a:spcAft>
            </a:pPr>
            <a:r>
              <a:rPr lang="en-AU" sz="1200" dirty="0">
                <a:effectLst/>
                <a:latin typeface="Segoe UI Semilight" panose="020B0402040204020203" pitchFamily="34" charset="0"/>
                <a:ea typeface="Arial" panose="020B0604020202020204" pitchFamily="34" charset="0"/>
                <a:cs typeface="Segoe UI Semilight" panose="020B0402040204020203" pitchFamily="34" charset="0"/>
              </a:rPr>
              <a:t>The objectives of the state programme are stated in the State Black Spot Programme Development and</a:t>
            </a:r>
            <a:r>
              <a:rPr lang="en-AU" sz="1200" dirty="0">
                <a:effectLst/>
                <a:latin typeface="Segoe UI Semilight" panose="020B0402040204020203" pitchFamily="34" charset="0"/>
                <a:ea typeface="Arial" panose="020B0604020202020204" pitchFamily="34" charset="0"/>
              </a:rPr>
              <a:t> Management Guidelines as:</a:t>
            </a:r>
          </a:p>
          <a:p>
            <a:pPr marL="342900" lvl="0" indent="-342900">
              <a:lnSpc>
                <a:spcPct val="110000"/>
              </a:lnSpc>
              <a:buFont typeface="Wingdings" panose="05000000000000000000" pitchFamily="2" charset="2"/>
              <a:buChar char=""/>
            </a:pPr>
            <a:r>
              <a:rPr lang="en-AU" sz="1200" dirty="0">
                <a:effectLst/>
                <a:latin typeface="Segoe UI Semilight" panose="020B0402040204020203" pitchFamily="34" charset="0"/>
                <a:ea typeface="Helvetica" panose="020B0604020202020204" pitchFamily="34" charset="0"/>
                <a:cs typeface="Helvetica" panose="020B0604020202020204" pitchFamily="34" charset="0"/>
              </a:rPr>
              <a:t>“</a:t>
            </a:r>
            <a:r>
              <a:rPr lang="en-AU" sz="1200" i="1" dirty="0">
                <a:effectLst/>
                <a:latin typeface="Segoe UI Semilight" panose="020B0402040204020203" pitchFamily="34" charset="0"/>
                <a:ea typeface="Helvetica" panose="020B0604020202020204" pitchFamily="34" charset="0"/>
                <a:cs typeface="Helvetica" panose="020B0604020202020204" pitchFamily="34" charset="0"/>
              </a:rPr>
              <a:t>aimed at further improving road safety across Western Australia thereby reducing the significant trauma and suffering of crash victims and their loved ones</a:t>
            </a:r>
            <a:r>
              <a:rPr lang="en-AU" sz="1200" dirty="0">
                <a:effectLst/>
                <a:latin typeface="Segoe UI Semilight" panose="020B0402040204020203" pitchFamily="34" charset="0"/>
                <a:ea typeface="Helvetica" panose="020B0604020202020204" pitchFamily="34" charset="0"/>
                <a:cs typeface="Helvetica" panose="020B0604020202020204" pitchFamily="34" charset="0"/>
              </a:rPr>
              <a:t>” and</a:t>
            </a:r>
            <a:endParaRPr lang="en-AU" sz="1200" dirty="0">
              <a:effectLst/>
              <a:latin typeface="Helvetica" panose="020B0604020202020204" pitchFamily="34" charset="0"/>
              <a:ea typeface="Helvetica" panose="020B0604020202020204" pitchFamily="34" charset="0"/>
              <a:cs typeface="Helvetica" panose="020B0604020202020204" pitchFamily="34" charset="0"/>
            </a:endParaRPr>
          </a:p>
          <a:p>
            <a:pPr marL="342900" lvl="0" indent="-342900">
              <a:lnSpc>
                <a:spcPct val="110000"/>
              </a:lnSpc>
              <a:spcAft>
                <a:spcPts val="400"/>
              </a:spcAft>
              <a:buFont typeface="Wingdings" panose="05000000000000000000" pitchFamily="2" charset="2"/>
              <a:buChar char=""/>
            </a:pPr>
            <a:r>
              <a:rPr lang="en-AU" sz="1200" dirty="0">
                <a:effectLst/>
                <a:latin typeface="Segoe UI Semilight" panose="020B0402040204020203" pitchFamily="34" charset="0"/>
                <a:ea typeface="Helvetica" panose="020B0604020202020204" pitchFamily="34" charset="0"/>
                <a:cs typeface="Helvetica" panose="020B0604020202020204" pitchFamily="34" charset="0"/>
              </a:rPr>
              <a:t>“</a:t>
            </a:r>
            <a:r>
              <a:rPr lang="en-AU" sz="1200" i="1" dirty="0">
                <a:effectLst/>
                <a:latin typeface="Segoe UI Semilight" panose="020B0402040204020203" pitchFamily="34" charset="0"/>
                <a:ea typeface="Helvetica" panose="020B0604020202020204" pitchFamily="34" charset="0"/>
                <a:cs typeface="Helvetica" panose="020B0604020202020204" pitchFamily="34" charset="0"/>
              </a:rPr>
              <a:t>to consolidate the partnership between the State and Local Governments in ensuring the community is provided with a road system which is safe for all road users, including drivers, motorcycle riders, pedestrians and cyclists</a:t>
            </a:r>
            <a:r>
              <a:rPr lang="en-AU" sz="1200" dirty="0">
                <a:effectLst/>
                <a:latin typeface="Segoe UI Semilight" panose="020B0402040204020203" pitchFamily="34" charset="0"/>
                <a:ea typeface="Helvetica" panose="020B0604020202020204" pitchFamily="34" charset="0"/>
                <a:cs typeface="Helvetica" panose="020B0604020202020204" pitchFamily="34" charset="0"/>
              </a:rPr>
              <a:t>.”</a:t>
            </a:r>
            <a:endParaRPr lang="en-AU" sz="1200" dirty="0">
              <a:effectLst/>
              <a:latin typeface="Helvetica" panose="020B0604020202020204" pitchFamily="34" charset="0"/>
              <a:ea typeface="Helvetica" panose="020B0604020202020204" pitchFamily="34" charset="0"/>
              <a:cs typeface="Helvetica" panose="020B0604020202020204" pitchFamily="34" charset="0"/>
            </a:endParaRPr>
          </a:p>
          <a:p>
            <a:pPr marL="457200" indent="-457200">
              <a:spcAft>
                <a:spcPts val="600"/>
              </a:spcAft>
            </a:pPr>
            <a:r>
              <a:rPr lang="en-AU" sz="1000" dirty="0">
                <a:effectLst/>
                <a:latin typeface="Segoe UI Semilight" panose="020B0402040204020203" pitchFamily="34" charset="0"/>
                <a:ea typeface="Helvetica" panose="020B0604020202020204" pitchFamily="34" charset="0"/>
                <a:cs typeface="Helvetica" panose="020B0604020202020204" pitchFamily="34" charset="0"/>
              </a:rPr>
              <a:t>	</a:t>
            </a:r>
            <a:r>
              <a:rPr lang="en-AU" sz="1000" i="1" dirty="0">
                <a:effectLst/>
                <a:latin typeface="Segoe UI Semilight" panose="020B0402040204020203" pitchFamily="34" charset="0"/>
                <a:ea typeface="Helvetica" panose="020B0604020202020204" pitchFamily="34" charset="0"/>
                <a:cs typeface="Segoe UI Semilight" panose="020B0402040204020203" pitchFamily="34" charset="0"/>
              </a:rPr>
              <a:t>State Black Spot Programme Development and Management Guidelines, March 2020,</a:t>
            </a:r>
            <a:r>
              <a:rPr lang="en-AU" sz="1000" dirty="0">
                <a:effectLst/>
                <a:latin typeface="Segoe UI Semilight" panose="020B0402040204020203" pitchFamily="34" charset="0"/>
                <a:ea typeface="Helvetica" panose="020B0604020202020204" pitchFamily="34" charset="0"/>
                <a:cs typeface="Helvetica" panose="020B0604020202020204" pitchFamily="34" charset="0"/>
              </a:rPr>
              <a:t> </a:t>
            </a:r>
            <a:r>
              <a:rPr lang="en-AU" sz="1000" u="sng" dirty="0">
                <a:solidFill>
                  <a:srgbClr val="58595B"/>
                </a:solidFill>
                <a:effectLst/>
                <a:latin typeface="Segoe UI Semilight" panose="020B0402040204020203" pitchFamily="34" charset="0"/>
                <a:ea typeface="Helvetica" panose="020B0604020202020204" pitchFamily="34" charset="0"/>
                <a:cs typeface="Helvetica" panose="020B0604020202020204" pitchFamily="34" charset="0"/>
                <a:hlinkClick r:id="rId3"/>
              </a:rPr>
              <a:t>https://www.mainroads.wa.gov.au/globalassets/technical-commercial/road-safety/black-spot-program/state-black-spot-program-development-and-management-guidelines.pdf</a:t>
            </a:r>
            <a:r>
              <a:rPr lang="en-AU" sz="1000" dirty="0">
                <a:effectLst/>
                <a:latin typeface="Segoe UI Semilight" panose="020B0402040204020203" pitchFamily="34" charset="0"/>
                <a:ea typeface="Helvetica" panose="020B0604020202020204" pitchFamily="34" charset="0"/>
                <a:cs typeface="Helvetica" panose="020B0604020202020204" pitchFamily="34" charset="0"/>
              </a:rPr>
              <a:t> </a:t>
            </a:r>
            <a:endParaRPr lang="en-AU" sz="1050" dirty="0">
              <a:effectLst/>
              <a:latin typeface="Helvetica" panose="020B0604020202020204" pitchFamily="34" charset="0"/>
              <a:ea typeface="Helvetica" panose="020B0604020202020204" pitchFamily="34" charset="0"/>
              <a:cs typeface="Helvetica" panose="020B0604020202020204" pitchFamily="34" charset="0"/>
            </a:endParaRPr>
          </a:p>
          <a:p>
            <a:endParaRPr lang="en-AU" dirty="0"/>
          </a:p>
          <a:p>
            <a:pPr>
              <a:spcAft>
                <a:spcPts val="400"/>
              </a:spcAft>
            </a:pPr>
            <a:r>
              <a:rPr lang="en-AU" sz="1200" dirty="0">
                <a:effectLst/>
                <a:latin typeface="Segoe UI Semilight" panose="020B0402040204020203" pitchFamily="34" charset="0"/>
                <a:ea typeface="Arial" panose="020B0604020202020204" pitchFamily="34" charset="0"/>
              </a:rPr>
              <a:t>A review of the SBS, including consultation with primary stakeholders, was conducted during the first half of 2021.  The objective of the review was to determine the extent to which the current SBS is relevant and/or fit for purpose to achieve road safety outcomes and is administered with minimal administrative burden.</a:t>
            </a:r>
          </a:p>
          <a:p>
            <a:pPr>
              <a:spcAft>
                <a:spcPts val="400"/>
              </a:spcAft>
            </a:pPr>
            <a:r>
              <a:rPr lang="en-AU" sz="1200" dirty="0">
                <a:effectLst/>
                <a:latin typeface="Segoe UI Semilight" panose="020B0402040204020203" pitchFamily="34" charset="0"/>
                <a:ea typeface="Arial" panose="020B0604020202020204" pitchFamily="34" charset="0"/>
              </a:rPr>
              <a:t>For the purposes of this review:</a:t>
            </a:r>
          </a:p>
          <a:p>
            <a:pPr marL="342900" lvl="0" indent="-342900">
              <a:lnSpc>
                <a:spcPct val="110000"/>
              </a:lnSpc>
              <a:buFont typeface="Wingdings" panose="05000000000000000000" pitchFamily="2" charset="2"/>
              <a:buChar char=""/>
              <a:tabLst>
                <a:tab pos="228600" algn="l"/>
                <a:tab pos="457200" algn="l"/>
              </a:tabLst>
            </a:pPr>
            <a:r>
              <a:rPr lang="en-AU" sz="1200" dirty="0">
                <a:effectLst/>
                <a:latin typeface="Segoe UI Semilight" panose="020B0402040204020203" pitchFamily="34" charset="0"/>
                <a:ea typeface="Helvetica" panose="020B0604020202020204" pitchFamily="34" charset="0"/>
              </a:rPr>
              <a:t>‘relevant’ means appropriate and effective for achieving reductions in road trauma or avoiding future road trauma given the current operating environment, other programmes and road safety efforts; and</a:t>
            </a:r>
          </a:p>
          <a:p>
            <a:pPr marL="342900" lvl="0" indent="-342900">
              <a:lnSpc>
                <a:spcPct val="110000"/>
              </a:lnSpc>
              <a:spcAft>
                <a:spcPts val="600"/>
              </a:spcAft>
              <a:buFont typeface="Wingdings" panose="05000000000000000000" pitchFamily="2" charset="2"/>
              <a:buChar char=""/>
              <a:tabLst>
                <a:tab pos="228600" algn="l"/>
                <a:tab pos="457200" algn="l"/>
              </a:tabLst>
            </a:pPr>
            <a:r>
              <a:rPr lang="en-AU" sz="1200" dirty="0">
                <a:effectLst/>
                <a:latin typeface="Segoe UI Semilight" panose="020B0402040204020203" pitchFamily="34" charset="0"/>
                <a:ea typeface="Helvetica" panose="020B0604020202020204" pitchFamily="34" charset="0"/>
              </a:rPr>
              <a:t>‘fit for purpose’ is explained as being that the programme is achieving and will continue to achieve what it was intended to do in relation to reducing or avoiding road trauma.</a:t>
            </a:r>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9</a:t>
            </a:fld>
            <a:endParaRPr lang="en-AU"/>
          </a:p>
        </p:txBody>
      </p:sp>
    </p:spTree>
    <p:extLst>
      <p:ext uri="{BB962C8B-B14F-4D97-AF65-F5344CB8AC3E}">
        <p14:creationId xmlns:p14="http://schemas.microsoft.com/office/powerpoint/2010/main" val="7410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18</a:t>
            </a:fld>
            <a:endParaRPr lang="en-AU"/>
          </a:p>
        </p:txBody>
      </p:sp>
    </p:spTree>
    <p:extLst>
      <p:ext uri="{BB962C8B-B14F-4D97-AF65-F5344CB8AC3E}">
        <p14:creationId xmlns:p14="http://schemas.microsoft.com/office/powerpoint/2010/main" val="338980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pPr>
              <a:lnSpc>
                <a:spcPct val="120000"/>
              </a:lnSpc>
              <a:spcAft>
                <a:spcPts val="600"/>
              </a:spcAft>
            </a:pPr>
            <a:r>
              <a:rPr lang="en-AU" sz="1100" dirty="0"/>
              <a:t>In addition to the traditional road safety programmes:</a:t>
            </a:r>
          </a:p>
          <a:p>
            <a:pPr marL="171450" indent="-171450">
              <a:lnSpc>
                <a:spcPct val="120000"/>
              </a:lnSpc>
              <a:spcAft>
                <a:spcPts val="600"/>
              </a:spcAft>
              <a:buFont typeface="Wingdings" panose="05000000000000000000" pitchFamily="2" charset="2"/>
              <a:buChar char="§"/>
            </a:pPr>
            <a:r>
              <a:rPr lang="en-AU" sz="1100" dirty="0"/>
              <a:t>Regionally focused multi-million dollar programme of work to provide sealed shoulders and audible edge lines on about 1,000 km of Local Government roads developed in conjunction with Local Governments and Main Roads WA.  Main Roads has been working with Local Governments regarding proposed projects. </a:t>
            </a:r>
          </a:p>
          <a:p>
            <a:pPr marL="171450" indent="-171450">
              <a:lnSpc>
                <a:spcPct val="120000"/>
              </a:lnSpc>
              <a:spcAft>
                <a:spcPts val="600"/>
              </a:spcAft>
              <a:buFont typeface="Arial" panose="020B0604020202020204" pitchFamily="34" charset="0"/>
              <a:buChar char="•"/>
            </a:pPr>
            <a:r>
              <a:rPr lang="en-AU" sz="1100" dirty="0"/>
              <a:t>Main Roads WA have been working collaboratively with local governments for the Urban Road Safety Programme to implement low cost road safety treatments on an area wide basis to reduce the likelihood of fatal and serious injury crashes. Pilot projects have been completed and now the programme is expanding.</a:t>
            </a:r>
          </a:p>
          <a:p>
            <a:pPr>
              <a:lnSpc>
                <a:spcPct val="120000"/>
              </a:lnSpc>
              <a:spcAft>
                <a:spcPts val="600"/>
              </a:spcAft>
            </a:pPr>
            <a:r>
              <a:rPr lang="en-AU" sz="1100" dirty="0"/>
              <a:t>I particularly like “</a:t>
            </a:r>
            <a:r>
              <a:rPr lang="en-AU" sz="1100" b="1" dirty="0"/>
              <a:t>Road Diet Treatments</a:t>
            </a:r>
            <a:r>
              <a:rPr lang="en-AU" sz="1100" dirty="0"/>
              <a:t>”; reconfiguring and optimisation of road space in order to service all road users.  Where the existing road space exceeds vehicle traffic demand, and there is a mix of road users, including cyclists.  Redistribution of space to suit the needs of the area. </a:t>
            </a:r>
          </a:p>
          <a:p>
            <a:pPr>
              <a:lnSpc>
                <a:spcPct val="120000"/>
              </a:lnSpc>
              <a:spcAft>
                <a:spcPts val="600"/>
              </a:spcAft>
            </a:pPr>
            <a:r>
              <a:rPr lang="en-AU" sz="1100" dirty="0"/>
              <a:t>Crash and speed reduction is achieved through lane narrowing, separation of turning vehicles, and the presence of active transport modes, changing the character and purpose of the street.</a:t>
            </a:r>
          </a:p>
        </p:txBody>
      </p:sp>
      <p:sp>
        <p:nvSpPr>
          <p:cNvPr id="4" name="Slide Number Placeholder 3"/>
          <p:cNvSpPr>
            <a:spLocks noGrp="1"/>
          </p:cNvSpPr>
          <p:nvPr>
            <p:ph type="sldNum" sz="quarter" idx="5"/>
          </p:nvPr>
        </p:nvSpPr>
        <p:spPr/>
        <p:txBody>
          <a:bodyPr/>
          <a:lstStyle/>
          <a:p>
            <a:fld id="{806F3031-C704-45E0-A9D5-BD0C2AC20B47}" type="slidenum">
              <a:rPr lang="en-AU" smtClean="0"/>
              <a:t>19</a:t>
            </a:fld>
            <a:endParaRPr lang="en-AU"/>
          </a:p>
        </p:txBody>
      </p:sp>
    </p:spTree>
    <p:extLst>
      <p:ext uri="{BB962C8B-B14F-4D97-AF65-F5344CB8AC3E}">
        <p14:creationId xmlns:p14="http://schemas.microsoft.com/office/powerpoint/2010/main" val="168562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pPr>
              <a:lnSpc>
                <a:spcPct val="120000"/>
              </a:lnSpc>
              <a:spcAft>
                <a:spcPts val="600"/>
              </a:spcAft>
            </a:pPr>
            <a:r>
              <a:rPr lang="en-AU" sz="1100" dirty="0"/>
              <a:t>Road safety countermeasures were the main topic of four items within the literature review which included reinforcement that sound knowledge of accident causation and correction is required by Road Safety Auditors, and that all road users and conditions should be considered in designs.</a:t>
            </a:r>
          </a:p>
          <a:p>
            <a:pPr>
              <a:lnSpc>
                <a:spcPct val="120000"/>
              </a:lnSpc>
              <a:spcAft>
                <a:spcPts val="600"/>
              </a:spcAft>
            </a:pPr>
            <a:r>
              <a:rPr lang="en-AU" sz="1100" dirty="0"/>
              <a:t>Challenges identified by stakeholders regarding administration, expertise, achieving the required BCR and local government funding available to contribute to the process, may be contributing to the number of SBS nominations made each year and clarifies requests for more support from MRWA.</a:t>
            </a:r>
          </a:p>
          <a:p>
            <a:pPr>
              <a:lnSpc>
                <a:spcPct val="120000"/>
              </a:lnSpc>
              <a:spcAft>
                <a:spcPts val="600"/>
              </a:spcAft>
            </a:pPr>
            <a:r>
              <a:rPr lang="en-AU" sz="1100" dirty="0"/>
              <a:t>Stakeholder comments stating perceived BCR limitations included the lack of capacity and capability of local governments, particularly regional areas.  Based on the stakeholder input and context for many WA local governments, it is unlikely the breadth and depth of knowledge researchers suggest is necessarily is accessible by all local governments.</a:t>
            </a:r>
          </a:p>
          <a:p>
            <a:pPr>
              <a:lnSpc>
                <a:spcPct val="120000"/>
              </a:lnSpc>
              <a:spcAft>
                <a:spcPts val="600"/>
              </a:spcAft>
            </a:pPr>
            <a:r>
              <a:rPr lang="en-AU" sz="1100" dirty="0"/>
              <a:t>Literature identifies an opportunity for the SBS to commence contributing to fostering a shared responsibility and the development of a road safety culture.  </a:t>
            </a:r>
          </a:p>
          <a:p>
            <a:pPr>
              <a:lnSpc>
                <a:spcPct val="120000"/>
              </a:lnSpc>
              <a:spcAft>
                <a:spcPts val="600"/>
              </a:spcAft>
            </a:pPr>
            <a:r>
              <a:rPr lang="en-AU" sz="1100" dirty="0"/>
              <a:t>Some literature calls for greater participation in safety efforts by non-road safety personnel and to foster a better understanding of road use risks.</a:t>
            </a:r>
          </a:p>
        </p:txBody>
      </p:sp>
      <p:sp>
        <p:nvSpPr>
          <p:cNvPr id="4" name="Slide Number Placeholder 3"/>
          <p:cNvSpPr>
            <a:spLocks noGrp="1"/>
          </p:cNvSpPr>
          <p:nvPr>
            <p:ph type="sldNum" sz="quarter" idx="5"/>
          </p:nvPr>
        </p:nvSpPr>
        <p:spPr/>
        <p:txBody>
          <a:bodyPr/>
          <a:lstStyle/>
          <a:p>
            <a:fld id="{806F3031-C704-45E0-A9D5-BD0C2AC20B47}" type="slidenum">
              <a:rPr lang="en-AU" smtClean="0"/>
              <a:t>20</a:t>
            </a:fld>
            <a:endParaRPr lang="en-AU"/>
          </a:p>
        </p:txBody>
      </p:sp>
    </p:spTree>
    <p:extLst>
      <p:ext uri="{BB962C8B-B14F-4D97-AF65-F5344CB8AC3E}">
        <p14:creationId xmlns:p14="http://schemas.microsoft.com/office/powerpoint/2010/main" val="36480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21</a:t>
            </a:fld>
            <a:endParaRPr lang="en-AU"/>
          </a:p>
        </p:txBody>
      </p:sp>
    </p:spTree>
    <p:extLst>
      <p:ext uri="{BB962C8B-B14F-4D97-AF65-F5344CB8AC3E}">
        <p14:creationId xmlns:p14="http://schemas.microsoft.com/office/powerpoint/2010/main" val="250448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658047"/>
            <a:ext cx="5962650" cy="4874260"/>
          </a:xfrm>
        </p:spPr>
        <p:txBody>
          <a:bodyPr/>
          <a:lstStyle/>
          <a:p>
            <a:pPr>
              <a:lnSpc>
                <a:spcPct val="110000"/>
              </a:lnSpc>
              <a:spcAft>
                <a:spcPts val="600"/>
              </a:spcAft>
            </a:pPr>
            <a:r>
              <a:rPr lang="en-AU" dirty="0"/>
              <a:t>Specific statements were made regarding inclusion of Local Area Traffic Management initiatives, including speed setting as one of the treatments, moving to a corridor or zone approach rather than spots, and some opposing views regarding basing treatments on the safe system approach. </a:t>
            </a:r>
          </a:p>
          <a:p>
            <a:pPr>
              <a:lnSpc>
                <a:spcPct val="110000"/>
              </a:lnSpc>
              <a:spcAft>
                <a:spcPts val="600"/>
              </a:spcAft>
            </a:pPr>
            <a:r>
              <a:rPr lang="en-AU" dirty="0"/>
              <a:t>Within the literature review, some articles advocate for moving beyond treatment of sites based on crash histories or a risk assessment.  They propose expanding proactive approaches into design to manage risk, and staging implementation along road corridors.  For example, staged clearing of roadside obstacles, installing safety treatments and lowering speeds within a 50 km radius of a city.</a:t>
            </a:r>
          </a:p>
          <a:p>
            <a:endParaRPr lang="en-AU"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22</a:t>
            </a:fld>
            <a:endParaRPr lang="en-AU"/>
          </a:p>
        </p:txBody>
      </p:sp>
    </p:spTree>
    <p:extLst>
      <p:ext uri="{BB962C8B-B14F-4D97-AF65-F5344CB8AC3E}">
        <p14:creationId xmlns:p14="http://schemas.microsoft.com/office/powerpoint/2010/main" val="379936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620469"/>
            <a:ext cx="5962650" cy="4657340"/>
          </a:xfrm>
        </p:spPr>
        <p:txBody>
          <a:bodyPr/>
          <a:lstStyle/>
          <a:p>
            <a:pPr>
              <a:lnSpc>
                <a:spcPct val="110000"/>
              </a:lnSpc>
              <a:spcAft>
                <a:spcPts val="600"/>
              </a:spcAft>
            </a:pPr>
            <a:r>
              <a:rPr lang="en-AU" dirty="0"/>
              <a:t>The Australian National Road Safety Strategy 2011-2020 identified introducing a black spot/length programme for motorcycle riders ‘in the future’.  This was never implemented.</a:t>
            </a:r>
          </a:p>
          <a:p>
            <a:pPr>
              <a:lnSpc>
                <a:spcPct val="110000"/>
              </a:lnSpc>
              <a:spcAft>
                <a:spcPts val="600"/>
              </a:spcAft>
            </a:pPr>
            <a:r>
              <a:rPr lang="en-AU" dirty="0"/>
              <a:t>The November draft of the National Road Safety Action Plan 2021-2025 included specific measures such as proportion of central business districts and town centres that adopt a Movement and Plan model with speed limits of ≤ 40 km/h. </a:t>
            </a:r>
          </a:p>
          <a:p>
            <a:pPr>
              <a:lnSpc>
                <a:spcPct val="110000"/>
              </a:lnSpc>
              <a:spcAft>
                <a:spcPts val="600"/>
              </a:spcAft>
            </a:pPr>
            <a:r>
              <a:rPr lang="en-AU" dirty="0"/>
              <a:t>MRWA delivers the Regional Road Safety Improvement Programme which installs audible edge lines and seals road shoulders and the Metropolitan Intersection Crash Program which targets high risk intersections with a high crash rate .</a:t>
            </a:r>
          </a:p>
          <a:p>
            <a:pPr>
              <a:lnSpc>
                <a:spcPct val="110000"/>
              </a:lnSpc>
              <a:spcAft>
                <a:spcPts val="600"/>
              </a:spcAft>
            </a:pPr>
            <a:r>
              <a:rPr lang="en-AU" dirty="0"/>
              <a:t>MRWA has implemented an urban road safety programme focussed on a series of innovative, low cost, safety treatments for local roads, including mini-roundabouts; low cost roundabouts, raised safety platforms and uncontrolled pedestrian crossings.</a:t>
            </a:r>
          </a:p>
          <a:p>
            <a:endParaRPr lang="en-AU"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23</a:t>
            </a:fld>
            <a:endParaRPr lang="en-AU"/>
          </a:p>
        </p:txBody>
      </p:sp>
    </p:spTree>
    <p:extLst>
      <p:ext uri="{BB962C8B-B14F-4D97-AF65-F5344CB8AC3E}">
        <p14:creationId xmlns:p14="http://schemas.microsoft.com/office/powerpoint/2010/main" val="87375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42962"/>
            <a:ext cx="5962650" cy="4710317"/>
          </a:xfrm>
        </p:spPr>
        <p:txBody>
          <a:bodyPr/>
          <a:lstStyle/>
          <a:p>
            <a:pPr>
              <a:lnSpc>
                <a:spcPct val="110000"/>
              </a:lnSpc>
              <a:spcAft>
                <a:spcPts val="600"/>
              </a:spcAft>
            </a:pPr>
            <a:r>
              <a:rPr lang="en-AU" dirty="0"/>
              <a:t>Based on this review, other matters which could be considered include the following.</a:t>
            </a:r>
          </a:p>
          <a:p>
            <a:pPr>
              <a:lnSpc>
                <a:spcPct val="110000"/>
              </a:lnSpc>
              <a:spcAft>
                <a:spcPts val="600"/>
              </a:spcAft>
            </a:pPr>
            <a:r>
              <a:rPr lang="en-AU" b="1" dirty="0"/>
              <a:t>Improve the return on investment.  </a:t>
            </a:r>
            <a:r>
              <a:rPr lang="en-AU" dirty="0"/>
              <a:t>This may be in relation to reducing potential cost shifting for maintenance or non-road safety enhancements; or increasing economies of scale for projects or treatments.  Some stakeholders identified cost shifting practices.</a:t>
            </a:r>
          </a:p>
          <a:p>
            <a:pPr>
              <a:lnSpc>
                <a:spcPct val="110000"/>
              </a:lnSpc>
              <a:spcAft>
                <a:spcPts val="600"/>
              </a:spcAft>
            </a:pPr>
            <a:r>
              <a:rPr lang="en-AU" b="1" dirty="0"/>
              <a:t>Revisit the concept of a ‘black spot’.  </a:t>
            </a:r>
            <a:r>
              <a:rPr lang="en-AU" dirty="0"/>
              <a:t>Research identifies that treating areas or road lengths rather than ‘spots’ can provide greater road safety performance.  Planning a range of treatments to implement incrementally for a road length or region has been recommended by some authors. Also, treatments specifically for non-vehicle occupants such as pedestrians or cyclists, or over-represented groups like motorcyclists is required if all road users are to be safe.</a:t>
            </a:r>
          </a:p>
          <a:p>
            <a:pPr>
              <a:lnSpc>
                <a:spcPct val="110000"/>
              </a:lnSpc>
              <a:spcAft>
                <a:spcPts val="600"/>
              </a:spcAft>
            </a:pPr>
            <a:r>
              <a:rPr lang="en-AU" b="1" dirty="0"/>
              <a:t>Increase alignment with the Safe System.  </a:t>
            </a:r>
            <a:r>
              <a:rPr lang="en-AU" dirty="0"/>
              <a:t>The Safe System principles include all components of the system working together and compensating for failures in any other component.  The SBS focuses on one component, roads and roadside infrastructure.  As noted by some stakeholders, safe speed is a significant factor within the infrastructure environment and could be a lever used to improve road safety outcomes as a part of SBS projects.</a:t>
            </a:r>
          </a:p>
          <a:p>
            <a:pPr>
              <a:lnSpc>
                <a:spcPct val="110000"/>
              </a:lnSpc>
              <a:spcAft>
                <a:spcPts val="600"/>
              </a:spcAft>
            </a:pPr>
            <a:r>
              <a:rPr lang="en-AU" b="1" dirty="0"/>
              <a:t>Revisit nomination and selection process.  </a:t>
            </a:r>
            <a:r>
              <a:rPr lang="en-AU" dirty="0"/>
              <a:t>There is a broad spectrum of views regarding the nomination and site selection process.  Variations include MRWA providing a list of priority sites and possible treatments for projects each year based on crash data, grouping of sites for lengths or precincts, establishing treatment approaches like the Low Cost Intersection Treatment scheme for mass action, to moving away from data driven priorities to evidence gleaned through Road Safety Audits (RSA).</a:t>
            </a:r>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24</a:t>
            </a:fld>
            <a:endParaRPr lang="en-AU"/>
          </a:p>
        </p:txBody>
      </p:sp>
    </p:spTree>
    <p:extLst>
      <p:ext uri="{BB962C8B-B14F-4D97-AF65-F5344CB8AC3E}">
        <p14:creationId xmlns:p14="http://schemas.microsoft.com/office/powerpoint/2010/main" val="134174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26</a:t>
            </a:fld>
            <a:endParaRPr lang="en-AU"/>
          </a:p>
        </p:txBody>
      </p:sp>
    </p:spTree>
    <p:extLst>
      <p:ext uri="{BB962C8B-B14F-4D97-AF65-F5344CB8AC3E}">
        <p14:creationId xmlns:p14="http://schemas.microsoft.com/office/powerpoint/2010/main" val="174636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27</a:t>
            </a:fld>
            <a:endParaRPr lang="en-AU"/>
          </a:p>
        </p:txBody>
      </p:sp>
    </p:spTree>
    <p:extLst>
      <p:ext uri="{BB962C8B-B14F-4D97-AF65-F5344CB8AC3E}">
        <p14:creationId xmlns:p14="http://schemas.microsoft.com/office/powerpoint/2010/main" val="419924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49"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28</a:t>
            </a:fld>
            <a:endParaRPr lang="en-AU"/>
          </a:p>
        </p:txBody>
      </p:sp>
    </p:spTree>
    <p:extLst>
      <p:ext uri="{BB962C8B-B14F-4D97-AF65-F5344CB8AC3E}">
        <p14:creationId xmlns:p14="http://schemas.microsoft.com/office/powerpoint/2010/main" val="91704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pPr>
              <a:lnSpc>
                <a:spcPct val="120000"/>
              </a:lnSpc>
            </a:pPr>
            <a:r>
              <a:rPr lang="en-AU" dirty="0"/>
              <a:t>The questionnaire and interview discussions focussed on what is:</a:t>
            </a:r>
          </a:p>
          <a:p>
            <a:pPr marL="171450" indent="-171450">
              <a:lnSpc>
                <a:spcPct val="120000"/>
              </a:lnSpc>
              <a:buFont typeface="Wingdings" panose="05000000000000000000" pitchFamily="2" charset="2"/>
              <a:buChar char="§"/>
            </a:pPr>
            <a:r>
              <a:rPr lang="en-AU" dirty="0"/>
              <a:t>good and should be retained (effectiveness);</a:t>
            </a:r>
          </a:p>
          <a:p>
            <a:pPr marL="171450" indent="-171450">
              <a:lnSpc>
                <a:spcPct val="120000"/>
              </a:lnSpc>
              <a:buFont typeface="Wingdings" panose="05000000000000000000" pitchFamily="2" charset="2"/>
              <a:buChar char="§"/>
            </a:pPr>
            <a:r>
              <a:rPr lang="en-AU" dirty="0"/>
              <a:t>good but needs to be done differently (relevant but not effective / efficiency);</a:t>
            </a:r>
          </a:p>
          <a:p>
            <a:pPr marL="171450" indent="-171450">
              <a:lnSpc>
                <a:spcPct val="120000"/>
              </a:lnSpc>
              <a:buFont typeface="Wingdings" panose="05000000000000000000" pitchFamily="2" charset="2"/>
              <a:buChar char="§"/>
            </a:pPr>
            <a:r>
              <a:rPr lang="en-AU" dirty="0"/>
              <a:t>done and should stop (including ‘is the programme still relevant’ / ineffective / inefficient); and</a:t>
            </a:r>
          </a:p>
          <a:p>
            <a:pPr marL="171450" indent="-171450">
              <a:lnSpc>
                <a:spcPct val="120000"/>
              </a:lnSpc>
              <a:buFont typeface="Wingdings" panose="05000000000000000000" pitchFamily="2" charset="2"/>
              <a:buChar char="§"/>
            </a:pPr>
            <a:r>
              <a:rPr lang="en-AU" dirty="0"/>
              <a:t>not done but should be incorporated (relevance / effectiveness / inefficient);</a:t>
            </a:r>
          </a:p>
          <a:p>
            <a:pPr>
              <a:lnSpc>
                <a:spcPct val="120000"/>
              </a:lnSpc>
            </a:pPr>
            <a:r>
              <a:rPr lang="en-AU" dirty="0"/>
              <a:t>regarding the SBS. </a:t>
            </a:r>
          </a:p>
          <a:p>
            <a:endParaRPr lang="en-AU" dirty="0"/>
          </a:p>
          <a:p>
            <a:r>
              <a:rPr lang="en-AU" b="1" dirty="0"/>
              <a:t>Analysis of SBS nomination data </a:t>
            </a:r>
            <a:r>
              <a:rPr lang="en-AU" dirty="0"/>
              <a:t>will be provided as a separate presentation today.</a:t>
            </a:r>
          </a:p>
          <a:p>
            <a:endParaRPr lang="en-AU"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10</a:t>
            </a:fld>
            <a:endParaRPr lang="en-AU"/>
          </a:p>
        </p:txBody>
      </p:sp>
    </p:spTree>
    <p:extLst>
      <p:ext uri="{BB962C8B-B14F-4D97-AF65-F5344CB8AC3E}">
        <p14:creationId xmlns:p14="http://schemas.microsoft.com/office/powerpoint/2010/main" val="64595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r>
              <a:rPr lang="en-AU" dirty="0"/>
              <a:t>The South West region is the most populated region outside of Perth.  </a:t>
            </a:r>
          </a:p>
          <a:p>
            <a:endParaRPr lang="en-AU" dirty="0"/>
          </a:p>
          <a:p>
            <a:r>
              <a:rPr lang="en-AU" dirty="0"/>
              <a:t>For each year, overall, between 14% to 29% of total regional nominations are from the South West.  </a:t>
            </a:r>
          </a:p>
          <a:p>
            <a:endParaRPr lang="en-AU" dirty="0"/>
          </a:p>
          <a:p>
            <a:r>
              <a:rPr lang="en-AU" dirty="0"/>
              <a:t>Compared to other regional areas, nominations from the South West have a higher proportion of approved.</a:t>
            </a:r>
          </a:p>
          <a:p>
            <a:endParaRPr lang="en-AU" dirty="0"/>
          </a:p>
          <a:p>
            <a:r>
              <a:rPr lang="en-AU" dirty="0"/>
              <a:t>This will be further explained as we progress through an explanation of the data.</a:t>
            </a:r>
          </a:p>
        </p:txBody>
      </p:sp>
      <p:sp>
        <p:nvSpPr>
          <p:cNvPr id="4" name="Slide Number Placeholder 3"/>
          <p:cNvSpPr>
            <a:spLocks noGrp="1"/>
          </p:cNvSpPr>
          <p:nvPr>
            <p:ph type="sldNum" sz="quarter" idx="5"/>
          </p:nvPr>
        </p:nvSpPr>
        <p:spPr/>
        <p:txBody>
          <a:bodyPr/>
          <a:lstStyle/>
          <a:p>
            <a:fld id="{806F3031-C704-45E0-A9D5-BD0C2AC20B47}" type="slidenum">
              <a:rPr lang="en-AU" smtClean="0"/>
              <a:t>29</a:t>
            </a:fld>
            <a:endParaRPr lang="en-AU"/>
          </a:p>
        </p:txBody>
      </p:sp>
    </p:spTree>
    <p:extLst>
      <p:ext uri="{BB962C8B-B14F-4D97-AF65-F5344CB8AC3E}">
        <p14:creationId xmlns:p14="http://schemas.microsoft.com/office/powerpoint/2010/main" val="416882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49"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30</a:t>
            </a:fld>
            <a:endParaRPr lang="en-AU"/>
          </a:p>
        </p:txBody>
      </p:sp>
    </p:spTree>
    <p:extLst>
      <p:ext uri="{BB962C8B-B14F-4D97-AF65-F5344CB8AC3E}">
        <p14:creationId xmlns:p14="http://schemas.microsoft.com/office/powerpoint/2010/main" val="258643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4"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31</a:t>
            </a:fld>
            <a:endParaRPr lang="en-AU"/>
          </a:p>
        </p:txBody>
      </p:sp>
    </p:spTree>
    <p:extLst>
      <p:ext uri="{BB962C8B-B14F-4D97-AF65-F5344CB8AC3E}">
        <p14:creationId xmlns:p14="http://schemas.microsoft.com/office/powerpoint/2010/main" val="307596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32</a:t>
            </a:fld>
            <a:endParaRPr lang="en-AU"/>
          </a:p>
        </p:txBody>
      </p:sp>
    </p:spTree>
    <p:extLst>
      <p:ext uri="{BB962C8B-B14F-4D97-AF65-F5344CB8AC3E}">
        <p14:creationId xmlns:p14="http://schemas.microsoft.com/office/powerpoint/2010/main" val="144517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33</a:t>
            </a:fld>
            <a:endParaRPr lang="en-AU"/>
          </a:p>
        </p:txBody>
      </p:sp>
    </p:spTree>
    <p:extLst>
      <p:ext uri="{BB962C8B-B14F-4D97-AF65-F5344CB8AC3E}">
        <p14:creationId xmlns:p14="http://schemas.microsoft.com/office/powerpoint/2010/main" val="218216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34</a:t>
            </a:fld>
            <a:endParaRPr lang="en-AU"/>
          </a:p>
        </p:txBody>
      </p:sp>
    </p:spTree>
    <p:extLst>
      <p:ext uri="{BB962C8B-B14F-4D97-AF65-F5344CB8AC3E}">
        <p14:creationId xmlns:p14="http://schemas.microsoft.com/office/powerpoint/2010/main" val="327871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35</a:t>
            </a:fld>
            <a:endParaRPr lang="en-AU"/>
          </a:p>
        </p:txBody>
      </p:sp>
    </p:spTree>
    <p:extLst>
      <p:ext uri="{BB962C8B-B14F-4D97-AF65-F5344CB8AC3E}">
        <p14:creationId xmlns:p14="http://schemas.microsoft.com/office/powerpoint/2010/main" val="3909543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36</a:t>
            </a:fld>
            <a:endParaRPr lang="en-AU"/>
          </a:p>
        </p:txBody>
      </p:sp>
    </p:spTree>
    <p:extLst>
      <p:ext uri="{BB962C8B-B14F-4D97-AF65-F5344CB8AC3E}">
        <p14:creationId xmlns:p14="http://schemas.microsoft.com/office/powerpoint/2010/main" val="244744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37</a:t>
            </a:fld>
            <a:endParaRPr lang="en-AU"/>
          </a:p>
        </p:txBody>
      </p:sp>
    </p:spTree>
    <p:extLst>
      <p:ext uri="{BB962C8B-B14F-4D97-AF65-F5344CB8AC3E}">
        <p14:creationId xmlns:p14="http://schemas.microsoft.com/office/powerpoint/2010/main" val="557760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r>
              <a:rPr lang="en-AU" sz="1200" dirty="0"/>
              <a:t> The South West data is more comparable to metropolitan nomination data.</a:t>
            </a:r>
          </a:p>
          <a:p>
            <a:endParaRPr lang="en-AU" dirty="0"/>
          </a:p>
          <a:p>
            <a:r>
              <a:rPr lang="en-AU" sz="1200" dirty="0"/>
              <a:t>The years 2018/19 and 2019/20 have the lowest number of nominations and project approval is almost equal for BCR and RSA nominations.</a:t>
            </a:r>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38</a:t>
            </a:fld>
            <a:endParaRPr lang="en-AU"/>
          </a:p>
        </p:txBody>
      </p:sp>
    </p:spTree>
    <p:extLst>
      <p:ext uri="{BB962C8B-B14F-4D97-AF65-F5344CB8AC3E}">
        <p14:creationId xmlns:p14="http://schemas.microsoft.com/office/powerpoint/2010/main" val="251330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177" y="4783307"/>
            <a:ext cx="6152030" cy="4838064"/>
          </a:xfrm>
        </p:spPr>
        <p:txBody>
          <a:bodyPr/>
          <a:lstStyle/>
          <a:p>
            <a:pPr>
              <a:lnSpc>
                <a:spcPct val="120000"/>
              </a:lnSpc>
              <a:spcAft>
                <a:spcPts val="600"/>
              </a:spcAft>
            </a:pPr>
            <a:r>
              <a:rPr lang="en-AU" sz="1100" dirty="0"/>
              <a:t>The literature review included twenty-seven items; comprising articles, editorials, book chapters and reports.  With the exception of one item, all materials were from 2008 to 2021.  This timeframe was selected as existing literature reviews, which covered the period prior to 2008, were encompassed.</a:t>
            </a:r>
          </a:p>
          <a:p>
            <a:pPr>
              <a:lnSpc>
                <a:spcPct val="120000"/>
              </a:lnSpc>
              <a:spcAft>
                <a:spcPts val="600"/>
              </a:spcAft>
            </a:pPr>
            <a:r>
              <a:rPr lang="en-AU" sz="1100" dirty="0"/>
              <a:t>Two items were evaluations of WA’s programme (Meuleners et al 2008, Chow et al 2017).  Both evaluations of WA’s programme found it to be effective, with the 2008 study finding a reduction in ‘all’ reported crash rate of 15% and the 2017 study finding a reduction of 17.5% in all reported crashes.  The latter also found a reduction of 30.3% in casualty crashes and 22.0% in killed and seriously injured crashes.  </a:t>
            </a:r>
          </a:p>
          <a:p>
            <a:pPr>
              <a:lnSpc>
                <a:spcPct val="120000"/>
              </a:lnSpc>
              <a:spcAft>
                <a:spcPts val="600"/>
              </a:spcAft>
            </a:pPr>
            <a:r>
              <a:rPr lang="en-AU" sz="1100" dirty="0"/>
              <a:t>Both studies conclude the programme is effective.  This is consistent with findings for other jurisdictions.</a:t>
            </a:r>
          </a:p>
          <a:p>
            <a:pPr>
              <a:lnSpc>
                <a:spcPct val="120000"/>
              </a:lnSpc>
              <a:spcAft>
                <a:spcPts val="600"/>
              </a:spcAft>
            </a:pPr>
            <a:r>
              <a:rPr lang="fr-FR" sz="1100" dirty="0"/>
              <a:t>Austroads report (</a:t>
            </a:r>
            <a:r>
              <a:rPr lang="fr-FR" sz="1100" dirty="0" err="1"/>
              <a:t>Durdin</a:t>
            </a:r>
            <a:r>
              <a:rPr lang="fr-FR" sz="1100" dirty="0"/>
              <a:t> et al, 2018) </a:t>
            </a:r>
            <a:r>
              <a:rPr lang="fr-FR" sz="1100" dirty="0" err="1"/>
              <a:t>quote</a:t>
            </a:r>
            <a:r>
              <a:rPr lang="fr-FR" sz="1100" dirty="0"/>
              <a:t>: and </a:t>
            </a:r>
            <a:r>
              <a:rPr lang="en-AU" sz="1100" dirty="0"/>
              <a:t>identifies that a step-change in road safety is unlikely just by investing in black spot programmes as black spots are a small proportion of safety problems at a network level.  The report advocates moving beyond black spot analysis to an approach that takes into account road characteristics and “</a:t>
            </a:r>
            <a:r>
              <a:rPr lang="en-AU" sz="1100" i="1" dirty="0"/>
              <a:t>applies [a] whole-of-network approach to predict likely locations of future crashes</a:t>
            </a:r>
            <a:r>
              <a:rPr lang="en-AU" sz="1100" dirty="0"/>
              <a:t>”.</a:t>
            </a:r>
          </a:p>
          <a:p>
            <a:pPr>
              <a:lnSpc>
                <a:spcPct val="120000"/>
              </a:lnSpc>
              <a:spcAft>
                <a:spcPts val="600"/>
              </a:spcAft>
            </a:pPr>
            <a:r>
              <a:rPr lang="en-AU" sz="1100" dirty="0"/>
              <a:t>Other points in literature included:</a:t>
            </a:r>
          </a:p>
          <a:p>
            <a:pPr marL="171450" indent="-171450">
              <a:lnSpc>
                <a:spcPct val="120000"/>
              </a:lnSpc>
              <a:spcAft>
                <a:spcPts val="600"/>
              </a:spcAft>
              <a:buFont typeface="Wingdings" panose="05000000000000000000" pitchFamily="2" charset="2"/>
              <a:buChar char="§"/>
            </a:pPr>
            <a:r>
              <a:rPr lang="en-AU" sz="1100" dirty="0"/>
              <a:t>moving beyond treatment of sites based on crash histories or a risk assessment;</a:t>
            </a:r>
          </a:p>
          <a:p>
            <a:pPr marL="171450" indent="-171450">
              <a:lnSpc>
                <a:spcPct val="120000"/>
              </a:lnSpc>
              <a:spcAft>
                <a:spcPts val="600"/>
              </a:spcAft>
              <a:buFont typeface="Wingdings" panose="05000000000000000000" pitchFamily="2" charset="2"/>
              <a:buChar char="§"/>
            </a:pPr>
            <a:r>
              <a:rPr lang="en-AU" sz="1100" dirty="0"/>
              <a:t>design to manage risk, and staging implementation along lengths of road, for example staged clearing of roadside obstacles, installing safety treatments and lowering speeds on high traffic roads within set area; and</a:t>
            </a:r>
          </a:p>
          <a:p>
            <a:pPr marL="171450" indent="-171450">
              <a:lnSpc>
                <a:spcPct val="120000"/>
              </a:lnSpc>
              <a:spcAft>
                <a:spcPts val="600"/>
              </a:spcAft>
              <a:buFont typeface="Wingdings" panose="05000000000000000000" pitchFamily="2" charset="2"/>
              <a:buChar char="§"/>
            </a:pPr>
            <a:r>
              <a:rPr lang="en-AU" sz="1100" dirty="0"/>
              <a:t>matters regarding accountability, monitoring and reporting. </a:t>
            </a:r>
          </a:p>
          <a:p>
            <a:pPr marL="171450" indent="-171450">
              <a:lnSpc>
                <a:spcPct val="120000"/>
              </a:lnSpc>
              <a:spcAft>
                <a:spcPts val="600"/>
              </a:spcAft>
              <a:buFont typeface="Wingdings" panose="05000000000000000000" pitchFamily="2" charset="2"/>
              <a:buChar char="§"/>
            </a:pPr>
            <a:endParaRPr lang="en-AU" sz="1100"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11</a:t>
            </a:fld>
            <a:endParaRPr lang="en-AU" dirty="0"/>
          </a:p>
        </p:txBody>
      </p:sp>
    </p:spTree>
    <p:extLst>
      <p:ext uri="{BB962C8B-B14F-4D97-AF65-F5344CB8AC3E}">
        <p14:creationId xmlns:p14="http://schemas.microsoft.com/office/powerpoint/2010/main" val="27436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39</a:t>
            </a:fld>
            <a:endParaRPr lang="en-AU"/>
          </a:p>
        </p:txBody>
      </p:sp>
    </p:spTree>
    <p:extLst>
      <p:ext uri="{BB962C8B-B14F-4D97-AF65-F5344CB8AC3E}">
        <p14:creationId xmlns:p14="http://schemas.microsoft.com/office/powerpoint/2010/main" val="333317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40</a:t>
            </a:fld>
            <a:endParaRPr lang="en-AU"/>
          </a:p>
        </p:txBody>
      </p:sp>
    </p:spTree>
    <p:extLst>
      <p:ext uri="{BB962C8B-B14F-4D97-AF65-F5344CB8AC3E}">
        <p14:creationId xmlns:p14="http://schemas.microsoft.com/office/powerpoint/2010/main" val="3808783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41</a:t>
            </a:fld>
            <a:endParaRPr lang="en-AU"/>
          </a:p>
        </p:txBody>
      </p:sp>
    </p:spTree>
    <p:extLst>
      <p:ext uri="{BB962C8B-B14F-4D97-AF65-F5344CB8AC3E}">
        <p14:creationId xmlns:p14="http://schemas.microsoft.com/office/powerpoint/2010/main" val="168731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42</a:t>
            </a:fld>
            <a:endParaRPr lang="en-AU"/>
          </a:p>
        </p:txBody>
      </p:sp>
    </p:spTree>
    <p:extLst>
      <p:ext uri="{BB962C8B-B14F-4D97-AF65-F5344CB8AC3E}">
        <p14:creationId xmlns:p14="http://schemas.microsoft.com/office/powerpoint/2010/main" val="1620285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43</a:t>
            </a:fld>
            <a:endParaRPr lang="en-AU"/>
          </a:p>
        </p:txBody>
      </p:sp>
    </p:spTree>
    <p:extLst>
      <p:ext uri="{BB962C8B-B14F-4D97-AF65-F5344CB8AC3E}">
        <p14:creationId xmlns:p14="http://schemas.microsoft.com/office/powerpoint/2010/main" val="1141508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44</a:t>
            </a:fld>
            <a:endParaRPr lang="en-AU"/>
          </a:p>
        </p:txBody>
      </p:sp>
    </p:spTree>
    <p:extLst>
      <p:ext uri="{BB962C8B-B14F-4D97-AF65-F5344CB8AC3E}">
        <p14:creationId xmlns:p14="http://schemas.microsoft.com/office/powerpoint/2010/main" val="1502062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45</a:t>
            </a:fld>
            <a:endParaRPr lang="en-AU"/>
          </a:p>
        </p:txBody>
      </p:sp>
    </p:spTree>
    <p:extLst>
      <p:ext uri="{BB962C8B-B14F-4D97-AF65-F5344CB8AC3E}">
        <p14:creationId xmlns:p14="http://schemas.microsoft.com/office/powerpoint/2010/main" val="1390763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46</a:t>
            </a:fld>
            <a:endParaRPr lang="en-AU"/>
          </a:p>
        </p:txBody>
      </p:sp>
    </p:spTree>
    <p:extLst>
      <p:ext uri="{BB962C8B-B14F-4D97-AF65-F5344CB8AC3E}">
        <p14:creationId xmlns:p14="http://schemas.microsoft.com/office/powerpoint/2010/main" val="344664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47</a:t>
            </a:fld>
            <a:endParaRPr lang="en-AU"/>
          </a:p>
        </p:txBody>
      </p:sp>
    </p:spTree>
    <p:extLst>
      <p:ext uri="{BB962C8B-B14F-4D97-AF65-F5344CB8AC3E}">
        <p14:creationId xmlns:p14="http://schemas.microsoft.com/office/powerpoint/2010/main" val="3679608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48</a:t>
            </a:fld>
            <a:endParaRPr lang="en-AU"/>
          </a:p>
        </p:txBody>
      </p:sp>
    </p:spTree>
    <p:extLst>
      <p:ext uri="{BB962C8B-B14F-4D97-AF65-F5344CB8AC3E}">
        <p14:creationId xmlns:p14="http://schemas.microsoft.com/office/powerpoint/2010/main" val="22363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597400"/>
            <a:ext cx="5962650" cy="4843247"/>
          </a:xfrm>
        </p:spPr>
        <p:txBody>
          <a:bodyPr/>
          <a:lstStyle/>
          <a:p>
            <a:pPr>
              <a:lnSpc>
                <a:spcPct val="120000"/>
              </a:lnSpc>
              <a:spcAft>
                <a:spcPts val="800"/>
              </a:spcAft>
            </a:pPr>
            <a:r>
              <a:rPr lang="en-AU" sz="1100" dirty="0"/>
              <a:t>Stakeholder statements regarding ‘Administration’ were the most common (n39) and were made for every question. </a:t>
            </a:r>
          </a:p>
          <a:p>
            <a:pPr>
              <a:lnSpc>
                <a:spcPct val="120000"/>
              </a:lnSpc>
              <a:spcAft>
                <a:spcPts val="800"/>
              </a:spcAft>
            </a:pPr>
            <a:r>
              <a:rPr lang="en-AU" sz="1100" dirty="0"/>
              <a:t>Consistency within the statements and calls for administration to have full online functionality.</a:t>
            </a:r>
          </a:p>
          <a:p>
            <a:pPr>
              <a:lnSpc>
                <a:spcPct val="120000"/>
              </a:lnSpc>
              <a:spcAft>
                <a:spcPts val="800"/>
              </a:spcAft>
            </a:pPr>
            <a:r>
              <a:rPr lang="en-AU" sz="1100" dirty="0"/>
              <a:t>The SBS is considered a relevant programme.  The extent to which it is considered the optimal way of achieving road safety improvements with the funding provided and effort required is questioned by some stakeholders. </a:t>
            </a:r>
          </a:p>
          <a:p>
            <a:pPr>
              <a:lnSpc>
                <a:spcPct val="120000"/>
              </a:lnSpc>
              <a:spcAft>
                <a:spcPts val="800"/>
              </a:spcAft>
            </a:pPr>
            <a:r>
              <a:rPr lang="en-AU" sz="1100" dirty="0"/>
              <a:t>The most commonly occurring subject regarding administration commented upon by stakeholders for what needs to be done differently, or refined, was the Crash Map Tool (13% of ‘do differently’ comments) and treatment options available through the programme (13%).  Comments included improvements for the process using the tool and benefits of the tool.</a:t>
            </a:r>
          </a:p>
          <a:p>
            <a:pPr>
              <a:lnSpc>
                <a:spcPct val="120000"/>
              </a:lnSpc>
              <a:spcAft>
                <a:spcPts val="800"/>
              </a:spcAft>
            </a:pPr>
            <a:r>
              <a:rPr lang="en-AU" sz="1100" dirty="0"/>
              <a:t>The focus of both topics, Crash Map Tool and treatment options, were stakeholders wanting more value adding functionality as a part of the system and greater breadth of options available both through the system and funded through the programme.</a:t>
            </a:r>
          </a:p>
          <a:p>
            <a:pPr>
              <a:lnSpc>
                <a:spcPct val="120000"/>
              </a:lnSpc>
              <a:spcAft>
                <a:spcPts val="800"/>
              </a:spcAft>
            </a:pPr>
            <a:r>
              <a:rPr lang="en-AU" sz="1100" dirty="0"/>
              <a:t>Suggestions included changes to when and how project planning occurs and funding arrangements.  Challenges for local governments, such as access to expertise and competing for funding based on BCRs, were often cited as the reason for suggestions made regarding changing administration and criteria requirements.  </a:t>
            </a:r>
          </a:p>
          <a:p>
            <a:pPr>
              <a:lnSpc>
                <a:spcPct val="120000"/>
              </a:lnSpc>
            </a:pPr>
            <a:r>
              <a:rPr lang="en-AU" sz="1100" dirty="0"/>
              <a:t>Approval processes for vegetation and utilities, and boundary adjustments were noted as needing to improve.</a:t>
            </a:r>
          </a:p>
          <a:p>
            <a:pPr>
              <a:lnSpc>
                <a:spcPct val="120000"/>
              </a:lnSpc>
            </a:pPr>
            <a:endParaRPr lang="en-AU" dirty="0"/>
          </a:p>
          <a:p>
            <a:pPr>
              <a:lnSpc>
                <a:spcPct val="120000"/>
              </a:lnSpc>
            </a:pPr>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12</a:t>
            </a:fld>
            <a:endParaRPr lang="en-AU"/>
          </a:p>
        </p:txBody>
      </p:sp>
    </p:spTree>
    <p:extLst>
      <p:ext uri="{BB962C8B-B14F-4D97-AF65-F5344CB8AC3E}">
        <p14:creationId xmlns:p14="http://schemas.microsoft.com/office/powerpoint/2010/main" val="2925784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4657340"/>
          </a:xfrm>
        </p:spPr>
        <p:txBody>
          <a:bodyPr/>
          <a:lstStyle/>
          <a:p>
            <a:r>
              <a:rPr lang="en-AU" b="1" dirty="0"/>
              <a:t>Left side </a:t>
            </a:r>
          </a:p>
          <a:p>
            <a:pPr marL="171450" indent="-171450">
              <a:spcAft>
                <a:spcPts val="600"/>
              </a:spcAft>
              <a:buFont typeface="Wingdings" panose="05000000000000000000" pitchFamily="2" charset="2"/>
              <a:buChar char="§"/>
            </a:pPr>
            <a:r>
              <a:rPr lang="en-AU" dirty="0"/>
              <a:t>LGAs with 17 or more fatalities on local roads are shown in descending order.  There are 22 LGAs on this list.</a:t>
            </a:r>
          </a:p>
          <a:p>
            <a:pPr marL="171450" indent="-171450">
              <a:spcAft>
                <a:spcPts val="600"/>
              </a:spcAft>
              <a:buFont typeface="Wingdings" panose="05000000000000000000" pitchFamily="2" charset="2"/>
              <a:buChar char="§"/>
            </a:pPr>
            <a:r>
              <a:rPr lang="en-AU" dirty="0"/>
              <a:t>First 8 are in the metropolitan area, all fringe or outer local governments and some in the same metropolitan region.</a:t>
            </a:r>
          </a:p>
          <a:p>
            <a:endParaRPr lang="en-AU" dirty="0"/>
          </a:p>
          <a:p>
            <a:r>
              <a:rPr lang="en-AU" b="1" dirty="0"/>
              <a:t>Right side</a:t>
            </a:r>
          </a:p>
          <a:p>
            <a:pPr marL="171450" indent="-171450">
              <a:spcAft>
                <a:spcPts val="600"/>
              </a:spcAft>
              <a:buFont typeface="Wingdings" panose="05000000000000000000" pitchFamily="2" charset="2"/>
              <a:buChar char="§"/>
            </a:pPr>
            <a:r>
              <a:rPr lang="en-AU" dirty="0"/>
              <a:t>LGAs with 10 or more fatalities on State roads are shown in descending order.  There are 18 LGAs on the list.</a:t>
            </a:r>
          </a:p>
          <a:p>
            <a:pPr marL="171450" indent="-171450">
              <a:spcAft>
                <a:spcPts val="600"/>
              </a:spcAft>
              <a:buFont typeface="Wingdings" panose="05000000000000000000" pitchFamily="2" charset="2"/>
              <a:buChar char="§"/>
            </a:pPr>
            <a:r>
              <a:rPr lang="en-AU" dirty="0"/>
              <a:t>Greater Geraldton tops the list and outer metropolitan areas feature in the top 12 along with 3 in the South West.</a:t>
            </a:r>
          </a:p>
          <a:p>
            <a:endParaRPr lang="en-AU" dirty="0"/>
          </a:p>
          <a:p>
            <a:r>
              <a:rPr lang="en-AU" b="1" dirty="0"/>
              <a:t>What do I want you to think about?</a:t>
            </a:r>
          </a:p>
          <a:p>
            <a:r>
              <a:rPr lang="en-AU" dirty="0"/>
              <a:t>Considering the National Road Safety Strategy:</a:t>
            </a:r>
          </a:p>
          <a:p>
            <a:pPr marL="171450" indent="-171450">
              <a:buFont typeface="Wingdings" panose="05000000000000000000" pitchFamily="2" charset="2"/>
              <a:buChar char="§"/>
            </a:pPr>
            <a:r>
              <a:rPr lang="en-AU" dirty="0"/>
              <a:t>lead indicator, share of state and territory governments and local councils with a fit-for-purpose road safety risk assessment as an investment plan for its infrastructure;</a:t>
            </a:r>
          </a:p>
          <a:p>
            <a:pPr marL="171450" indent="-171450">
              <a:buFont typeface="Wingdings" panose="05000000000000000000" pitchFamily="2" charset="2"/>
              <a:buChar char="§"/>
            </a:pPr>
            <a:r>
              <a:rPr lang="en-AU" dirty="0"/>
              <a:t>‘regional road safety’, governments at all levels will plan and implement network-wide safety improvements; and</a:t>
            </a:r>
          </a:p>
          <a:p>
            <a:pPr marL="171450" indent="-171450">
              <a:buFont typeface="Wingdings" panose="05000000000000000000" pitchFamily="2" charset="2"/>
              <a:buChar char="§"/>
            </a:pPr>
            <a:r>
              <a:rPr lang="en-AU" dirty="0"/>
              <a:t>first Action Plan will enable funding commitments to be made towards concrete and deliverable actions with safety performance indicators;</a:t>
            </a:r>
          </a:p>
          <a:p>
            <a:endParaRPr lang="en-AU" dirty="0"/>
          </a:p>
          <a:p>
            <a:r>
              <a:rPr lang="en-AU" dirty="0"/>
              <a:t>as a part of the State Black Spot Programme review, can the programme assist with the achievement of the actions and targets of the National Road Safety Strategy</a:t>
            </a:r>
            <a:r>
              <a:rPr lang="en-AU" dirty="0">
                <a:solidFill>
                  <a:srgbClr val="FF0000"/>
                </a:solidFill>
              </a:rPr>
              <a:t>?</a:t>
            </a:r>
          </a:p>
          <a:p>
            <a:endParaRPr lang="en-AU" dirty="0"/>
          </a:p>
          <a:p>
            <a:r>
              <a:rPr lang="en-AU" dirty="0"/>
              <a:t> </a:t>
            </a:r>
          </a:p>
        </p:txBody>
      </p:sp>
      <p:sp>
        <p:nvSpPr>
          <p:cNvPr id="4" name="Slide Number Placeholder 3"/>
          <p:cNvSpPr>
            <a:spLocks noGrp="1"/>
          </p:cNvSpPr>
          <p:nvPr>
            <p:ph type="sldNum" sz="quarter" idx="5"/>
          </p:nvPr>
        </p:nvSpPr>
        <p:spPr/>
        <p:txBody>
          <a:bodyPr/>
          <a:lstStyle/>
          <a:p>
            <a:fld id="{806F3031-C704-45E0-A9D5-BD0C2AC20B47}" type="slidenum">
              <a:rPr lang="en-AU" smtClean="0"/>
              <a:t>49</a:t>
            </a:fld>
            <a:endParaRPr lang="en-AU"/>
          </a:p>
        </p:txBody>
      </p:sp>
    </p:spTree>
    <p:extLst>
      <p:ext uri="{BB962C8B-B14F-4D97-AF65-F5344CB8AC3E}">
        <p14:creationId xmlns:p14="http://schemas.microsoft.com/office/powerpoint/2010/main" val="2087836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3706"/>
            <a:ext cx="5962650" cy="3923215"/>
          </a:xfrm>
        </p:spPr>
        <p:txBody>
          <a:bodyPr/>
          <a:lstStyle/>
          <a:p>
            <a:endParaRPr lang="en-AU"/>
          </a:p>
        </p:txBody>
      </p:sp>
      <p:sp>
        <p:nvSpPr>
          <p:cNvPr id="4" name="Slide Number Placeholder 3"/>
          <p:cNvSpPr>
            <a:spLocks noGrp="1"/>
          </p:cNvSpPr>
          <p:nvPr>
            <p:ph type="sldNum" sz="quarter" idx="5"/>
          </p:nvPr>
        </p:nvSpPr>
        <p:spPr/>
        <p:txBody>
          <a:bodyPr/>
          <a:lstStyle/>
          <a:p>
            <a:fld id="{806F3031-C704-45E0-A9D5-BD0C2AC20B47}" type="slidenum">
              <a:rPr lang="en-AU" smtClean="0"/>
              <a:t>50</a:t>
            </a:fld>
            <a:endParaRPr lang="en-AU"/>
          </a:p>
        </p:txBody>
      </p:sp>
    </p:spTree>
    <p:extLst>
      <p:ext uri="{BB962C8B-B14F-4D97-AF65-F5344CB8AC3E}">
        <p14:creationId xmlns:p14="http://schemas.microsoft.com/office/powerpoint/2010/main" val="157975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pPr>
              <a:lnSpc>
                <a:spcPct val="120000"/>
              </a:lnSpc>
              <a:spcAft>
                <a:spcPts val="800"/>
              </a:spcAft>
            </a:pPr>
            <a:r>
              <a:rPr lang="en-AU" sz="1100" dirty="0"/>
              <a:t>At the April 2021 meeting of the State Road Funds to Local Government Advisory Committee (SAC) it was announced that a guidance note will be prepared to distribute to local authorities to assist work out how to improve their programmes, including the SBS.</a:t>
            </a:r>
          </a:p>
          <a:p>
            <a:pPr>
              <a:lnSpc>
                <a:spcPct val="120000"/>
              </a:lnSpc>
              <a:spcAft>
                <a:spcPts val="800"/>
              </a:spcAft>
            </a:pPr>
            <a:r>
              <a:rPr lang="en-AU" sz="1100" dirty="0"/>
              <a:t>National Road Safety Action Plan 2021-2025 states a commitment to</a:t>
            </a:r>
          </a:p>
          <a:p>
            <a:pPr algn="ctr">
              <a:lnSpc>
                <a:spcPct val="120000"/>
              </a:lnSpc>
              <a:spcAft>
                <a:spcPts val="800"/>
              </a:spcAft>
            </a:pPr>
            <a:r>
              <a:rPr lang="en-AU" sz="1100" dirty="0"/>
              <a:t> “build capacity across decision makers and all levels of government by developing</a:t>
            </a:r>
            <a:br>
              <a:rPr lang="en-AU" sz="1100" dirty="0"/>
            </a:br>
            <a:r>
              <a:rPr lang="en-AU" sz="1100" dirty="0"/>
              <a:t> training and education programs, with particular focus on regional and remote</a:t>
            </a:r>
            <a:br>
              <a:rPr lang="en-AU" sz="1100" dirty="0"/>
            </a:br>
            <a:r>
              <a:rPr lang="en-AU" sz="1100" dirty="0"/>
              <a:t>local government capacity”.</a:t>
            </a:r>
          </a:p>
          <a:p>
            <a:pPr>
              <a:lnSpc>
                <a:spcPct val="120000"/>
              </a:lnSpc>
              <a:spcAft>
                <a:spcPts val="800"/>
              </a:spcAft>
            </a:pPr>
            <a:r>
              <a:rPr lang="en-AU" sz="1100" dirty="0"/>
              <a:t>Amongst other opportunities, road safety education and training has or does include the:</a:t>
            </a:r>
          </a:p>
          <a:p>
            <a:pPr marL="171450" indent="-171450">
              <a:lnSpc>
                <a:spcPct val="120000"/>
              </a:lnSpc>
              <a:spcAft>
                <a:spcPts val="800"/>
              </a:spcAft>
              <a:buFont typeface="Wingdings" panose="05000000000000000000" pitchFamily="2" charset="2"/>
              <a:buChar char="§"/>
            </a:pPr>
            <a:r>
              <a:rPr lang="en-AU" sz="1100" dirty="0"/>
              <a:t>Monash University Accident Research Centre (MUARC) Road Safety Management Leadership Programme delivered in WA during 2018 and 2019 with a focus on local government;</a:t>
            </a:r>
          </a:p>
          <a:p>
            <a:pPr marL="171450" indent="-171450">
              <a:lnSpc>
                <a:spcPct val="120000"/>
              </a:lnSpc>
              <a:spcAft>
                <a:spcPts val="800"/>
              </a:spcAft>
              <a:buFont typeface="Wingdings" panose="05000000000000000000" pitchFamily="2" charset="2"/>
              <a:buChar char="§"/>
            </a:pPr>
            <a:r>
              <a:rPr lang="en-AU" sz="1100" dirty="0"/>
              <a:t>Institute of Public Works Engineers Association (IPWEA) Road Safety Auditing and Road Safety Engineering courses; and</a:t>
            </a:r>
          </a:p>
          <a:p>
            <a:pPr marL="171450" indent="-171450">
              <a:lnSpc>
                <a:spcPct val="120000"/>
              </a:lnSpc>
              <a:spcAft>
                <a:spcPts val="800"/>
              </a:spcAft>
              <a:buFont typeface="Wingdings" panose="05000000000000000000" pitchFamily="2" charset="2"/>
              <a:buChar char="§"/>
            </a:pPr>
            <a:r>
              <a:rPr lang="en-AU" sz="1100" dirty="0"/>
              <a:t>University of Western Australia (UWA) Road Safety Research Centre current development of road safety training.</a:t>
            </a:r>
          </a:p>
          <a:p>
            <a:pPr>
              <a:lnSpc>
                <a:spcPct val="120000"/>
              </a:lnSpc>
              <a:spcAft>
                <a:spcPts val="800"/>
              </a:spcAft>
            </a:pPr>
            <a:endParaRPr lang="en-AU" sz="1100" dirty="0"/>
          </a:p>
        </p:txBody>
      </p:sp>
      <p:sp>
        <p:nvSpPr>
          <p:cNvPr id="4" name="Slide Number Placeholder 3"/>
          <p:cNvSpPr>
            <a:spLocks noGrp="1"/>
          </p:cNvSpPr>
          <p:nvPr>
            <p:ph type="sldNum" sz="quarter" idx="5"/>
          </p:nvPr>
        </p:nvSpPr>
        <p:spPr/>
        <p:txBody>
          <a:bodyPr/>
          <a:lstStyle/>
          <a:p>
            <a:fld id="{806F3031-C704-45E0-A9D5-BD0C2AC20B47}" type="slidenum">
              <a:rPr lang="en-AU" smtClean="0"/>
              <a:t>13</a:t>
            </a:fld>
            <a:endParaRPr lang="en-AU"/>
          </a:p>
        </p:txBody>
      </p:sp>
    </p:spTree>
    <p:extLst>
      <p:ext uri="{BB962C8B-B14F-4D97-AF65-F5344CB8AC3E}">
        <p14:creationId xmlns:p14="http://schemas.microsoft.com/office/powerpoint/2010/main" val="31195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49" cy="4657340"/>
          </a:xfrm>
        </p:spPr>
        <p:txBody>
          <a:bodyPr/>
          <a:lstStyle/>
          <a:p>
            <a:pPr>
              <a:lnSpc>
                <a:spcPct val="120000"/>
              </a:lnSpc>
              <a:spcAft>
                <a:spcPts val="800"/>
              </a:spcAft>
            </a:pPr>
            <a:r>
              <a:rPr lang="en-AU" sz="1100" dirty="0"/>
              <a:t>An April 2021 report to the SAC included information about trends and funding status of programmes, including the SBS.  The relevant SBS information included:</a:t>
            </a:r>
          </a:p>
          <a:p>
            <a:pPr marL="171450" indent="-171450">
              <a:lnSpc>
                <a:spcPct val="120000"/>
              </a:lnSpc>
              <a:spcAft>
                <a:spcPts val="800"/>
              </a:spcAft>
              <a:buFont typeface="Wingdings" panose="05000000000000000000" pitchFamily="2" charset="2"/>
              <a:buChar char="§"/>
            </a:pPr>
            <a:r>
              <a:rPr lang="en-AU" sz="1100" dirty="0"/>
              <a:t>for the four-years 2016/17 to 2019/20 160 projects had delays, including 28 project withdrawals;</a:t>
            </a:r>
          </a:p>
          <a:p>
            <a:pPr marL="171450" indent="-171450">
              <a:lnSpc>
                <a:spcPct val="120000"/>
              </a:lnSpc>
              <a:spcAft>
                <a:spcPts val="800"/>
              </a:spcAft>
              <a:buFont typeface="Wingdings" panose="05000000000000000000" pitchFamily="2" charset="2"/>
              <a:buChar char="§"/>
            </a:pPr>
            <a:r>
              <a:rPr lang="en-AU" sz="1100" dirty="0"/>
              <a:t>withdrawn projects accounted for nearly $2.8 m of funding carried forward from years prior to withdrawal; and</a:t>
            </a:r>
          </a:p>
          <a:p>
            <a:pPr marL="171450" indent="-171450">
              <a:lnSpc>
                <a:spcPct val="120000"/>
              </a:lnSpc>
              <a:spcAft>
                <a:spcPts val="800"/>
              </a:spcAft>
              <a:buFont typeface="Wingdings" panose="05000000000000000000" pitchFamily="2" charset="2"/>
              <a:buChar char="§"/>
            </a:pPr>
            <a:r>
              <a:rPr lang="en-AU" sz="1100" dirty="0"/>
              <a:t>67 delayed projects occurred within the final 20% grant claim stage with delays attributed to third party works, predominantly street lighting, budget adjustments with late funding increase requests and/or late work-in-progress construction.</a:t>
            </a:r>
          </a:p>
          <a:p>
            <a:pPr>
              <a:lnSpc>
                <a:spcPct val="120000"/>
              </a:lnSpc>
              <a:spcAft>
                <a:spcPts val="800"/>
              </a:spcAft>
            </a:pPr>
            <a:r>
              <a:rPr lang="en-AU" sz="1100" dirty="0"/>
              <a:t>Nomination data analysis will be elaborated on in another presentation today.</a:t>
            </a:r>
          </a:p>
          <a:p>
            <a:pPr>
              <a:lnSpc>
                <a:spcPct val="120000"/>
              </a:lnSpc>
              <a:spcAft>
                <a:spcPts val="800"/>
              </a:spcAft>
            </a:pPr>
            <a:endParaRPr lang="en-AU" sz="1100" dirty="0"/>
          </a:p>
        </p:txBody>
      </p:sp>
      <p:sp>
        <p:nvSpPr>
          <p:cNvPr id="4" name="Slide Number Placeholder 3"/>
          <p:cNvSpPr>
            <a:spLocks noGrp="1"/>
          </p:cNvSpPr>
          <p:nvPr>
            <p:ph type="sldNum" sz="quarter" idx="5"/>
          </p:nvPr>
        </p:nvSpPr>
        <p:spPr/>
        <p:txBody>
          <a:bodyPr/>
          <a:lstStyle/>
          <a:p>
            <a:fld id="{806F3031-C704-45E0-A9D5-BD0C2AC20B47}" type="slidenum">
              <a:rPr lang="en-AU" smtClean="0"/>
              <a:t>14</a:t>
            </a:fld>
            <a:endParaRPr lang="en-AU"/>
          </a:p>
        </p:txBody>
      </p:sp>
    </p:spTree>
    <p:extLst>
      <p:ext uri="{BB962C8B-B14F-4D97-AF65-F5344CB8AC3E}">
        <p14:creationId xmlns:p14="http://schemas.microsoft.com/office/powerpoint/2010/main" val="403878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07"/>
            <a:ext cx="5962650" cy="3913614"/>
          </a:xfrm>
        </p:spPr>
        <p:txBody>
          <a:bodyPr/>
          <a:lstStyle/>
          <a:p>
            <a:pPr>
              <a:lnSpc>
                <a:spcPct val="120000"/>
              </a:lnSpc>
              <a:spcAft>
                <a:spcPts val="600"/>
              </a:spcAft>
            </a:pPr>
            <a:r>
              <a:rPr lang="en-AU" sz="1100" dirty="0"/>
              <a:t>The 2021/22 State Budget Papers include funding for Black Spots for all years of the Forward Estimates, 2022/23 to 2024/25.</a:t>
            </a:r>
          </a:p>
          <a:p>
            <a:pPr>
              <a:lnSpc>
                <a:spcPct val="120000"/>
              </a:lnSpc>
              <a:spcAft>
                <a:spcPts val="600"/>
              </a:spcAft>
            </a:pPr>
            <a:r>
              <a:rPr lang="en-AU" sz="1100" dirty="0"/>
              <a:t>There is no suggestion or consideration being given to reducing the SBS funding.</a:t>
            </a:r>
          </a:p>
        </p:txBody>
      </p:sp>
      <p:sp>
        <p:nvSpPr>
          <p:cNvPr id="4" name="Slide Number Placeholder 3"/>
          <p:cNvSpPr>
            <a:spLocks noGrp="1"/>
          </p:cNvSpPr>
          <p:nvPr>
            <p:ph type="sldNum" sz="quarter" idx="5"/>
          </p:nvPr>
        </p:nvSpPr>
        <p:spPr/>
        <p:txBody>
          <a:bodyPr/>
          <a:lstStyle/>
          <a:p>
            <a:fld id="{806F3031-C704-45E0-A9D5-BD0C2AC20B47}" type="slidenum">
              <a:rPr lang="en-AU" smtClean="0"/>
              <a:t>15</a:t>
            </a:fld>
            <a:endParaRPr lang="en-AU"/>
          </a:p>
        </p:txBody>
      </p:sp>
    </p:spTree>
    <p:extLst>
      <p:ext uri="{BB962C8B-B14F-4D97-AF65-F5344CB8AC3E}">
        <p14:creationId xmlns:p14="http://schemas.microsoft.com/office/powerpoint/2010/main" val="251371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835" y="4658047"/>
            <a:ext cx="6165478" cy="4874260"/>
          </a:xfrm>
        </p:spPr>
        <p:txBody>
          <a:bodyPr/>
          <a:lstStyle/>
          <a:p>
            <a:pPr>
              <a:spcAft>
                <a:spcPts val="600"/>
              </a:spcAft>
            </a:pPr>
            <a:r>
              <a:rPr lang="en-AU" dirty="0"/>
              <a:t>Stakeholder comments regarding effectiveness (13% of all comments) included escalating or increasing the regularity and depth of evaluations of treatments, projects, and programme effectiveness.  </a:t>
            </a:r>
          </a:p>
          <a:p>
            <a:pPr>
              <a:spcAft>
                <a:spcPts val="600"/>
              </a:spcAft>
            </a:pPr>
            <a:r>
              <a:rPr lang="en-AU" dirty="0"/>
              <a:t>Other comments included the use of ‘place value metrics’, such as monitoring and evaluating treatments that add value and protection for vulnerable road users.</a:t>
            </a:r>
          </a:p>
          <a:p>
            <a:pPr>
              <a:spcAft>
                <a:spcPts val="600"/>
              </a:spcAft>
            </a:pPr>
            <a:r>
              <a:rPr lang="en-AU" dirty="0"/>
              <a:t>Accountability was the focus of 15% of the comments made regarding what should cease.  Comments included stopping funds being used for work that should be funded through maintenance and rehabilitation budgets.</a:t>
            </a:r>
          </a:p>
          <a:p>
            <a:pPr>
              <a:spcAft>
                <a:spcPts val="600"/>
              </a:spcAft>
            </a:pPr>
            <a:r>
              <a:rPr lang="en-AU" dirty="0"/>
              <a:t>A few stakeholders reflected upon administrative burden, most statements indicated an appetite for improved monitoring, reporting and sharing information regarding projects and outcomes.</a:t>
            </a:r>
          </a:p>
          <a:p>
            <a:pPr>
              <a:spcAft>
                <a:spcPts val="600"/>
              </a:spcAft>
            </a:pPr>
            <a:r>
              <a:rPr lang="en-AU" dirty="0"/>
              <a:t>One comment identified audits at various stages of projects being an unnecessary cost.</a:t>
            </a:r>
          </a:p>
          <a:p>
            <a:pPr>
              <a:spcAft>
                <a:spcPts val="600"/>
              </a:spcAft>
            </a:pPr>
            <a:r>
              <a:rPr lang="en-AU" dirty="0"/>
              <a:t>Other comments regarding what should be done differently covered a broad range of issues such as more staging of projects, improving transparency and accountability, including reporting treatment effectiveness.  Within ‘other comments’ made by stakeholders, reporting to stakeholders, such as programme metrics, was requested.</a:t>
            </a:r>
          </a:p>
          <a:p>
            <a:r>
              <a:rPr lang="en-AU" dirty="0"/>
              <a:t>An arrangement, the Safer Roads Advisory Committee, was noted in the stakeholder input as not being disbanded but has not met for some years.  The Terms of Reference include:</a:t>
            </a:r>
          </a:p>
          <a:p>
            <a:pPr marL="171450" indent="-171450">
              <a:buFont typeface="Arial" panose="020B0604020202020204" pitchFamily="34" charset="0"/>
              <a:buChar char="•"/>
            </a:pPr>
            <a:r>
              <a:rPr lang="en-AU" dirty="0"/>
              <a:t>“monitor and provide advice and strategic direction on Safer Roads strategies and funding (including State and National Black Spot Programs and the Safer Roads Programs) to ensure they effectively contribute to the performance indicators in Towards Zero;  [and]</a:t>
            </a:r>
          </a:p>
          <a:p>
            <a:pPr marL="171450" indent="-171450">
              <a:buFont typeface="Arial" panose="020B0604020202020204" pitchFamily="34" charset="0"/>
              <a:buChar char="•"/>
            </a:pPr>
            <a:r>
              <a:rPr lang="en-AU" dirty="0"/>
              <a:t>evaluate and report on the effectiveness of various road safety programs (for example Black Spot and Safer Roads Program)”.</a:t>
            </a:r>
          </a:p>
          <a:p>
            <a:endParaRPr lang="en-AU"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16</a:t>
            </a:fld>
            <a:endParaRPr lang="en-AU"/>
          </a:p>
        </p:txBody>
      </p:sp>
    </p:spTree>
    <p:extLst>
      <p:ext uri="{BB962C8B-B14F-4D97-AF65-F5344CB8AC3E}">
        <p14:creationId xmlns:p14="http://schemas.microsoft.com/office/powerpoint/2010/main" val="319081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620469"/>
            <a:ext cx="5962650" cy="4657340"/>
          </a:xfrm>
        </p:spPr>
        <p:txBody>
          <a:bodyPr/>
          <a:lstStyle/>
          <a:p>
            <a:r>
              <a:rPr lang="en-AU" dirty="0"/>
              <a:t>The SBS Program Development and Management Guidelines (Guidelines) include:</a:t>
            </a:r>
          </a:p>
          <a:p>
            <a:pPr marL="171450" indent="-171450">
              <a:buFont typeface="Arial" panose="020B0604020202020204" pitchFamily="34" charset="0"/>
              <a:buChar char="•"/>
            </a:pPr>
            <a:r>
              <a:rPr lang="en-AU" dirty="0"/>
              <a:t>MRWA arranges independent auditing of sites, financial claims, project variations and Guidelines compliance;</a:t>
            </a:r>
          </a:p>
          <a:p>
            <a:pPr marL="171450" indent="-171450">
              <a:buFont typeface="Arial" panose="020B0604020202020204" pitchFamily="34" charset="0"/>
              <a:buChar char="•"/>
            </a:pPr>
            <a:r>
              <a:rPr lang="en-AU" dirty="0"/>
              <a:t>MRWA arranges an independent evaluation to identify the actual safety performance of the programme;</a:t>
            </a:r>
          </a:p>
          <a:p>
            <a:pPr marL="171450" indent="-171450">
              <a:buFont typeface="Arial" panose="020B0604020202020204" pitchFamily="34" charset="0"/>
              <a:buChar char="•"/>
            </a:pPr>
            <a:r>
              <a:rPr lang="en-AU" dirty="0"/>
              <a:t>information sharing is encouraged between local government and MRWA; and</a:t>
            </a:r>
          </a:p>
          <a:p>
            <a:pPr marL="171450" indent="-171450">
              <a:buFont typeface="Arial" panose="020B0604020202020204" pitchFamily="34" charset="0"/>
              <a:buChar char="•"/>
            </a:pPr>
            <a:r>
              <a:rPr lang="en-AU" dirty="0"/>
              <a:t>project completion reports require information focussed on project delivery without road safety outcomes noted.</a:t>
            </a:r>
          </a:p>
          <a:p>
            <a:endParaRPr lang="en-AU" dirty="0"/>
          </a:p>
          <a:p>
            <a:r>
              <a:rPr lang="en-AU" dirty="0"/>
              <a:t>State Road Funds to Local Government Agreement includes a requirement for Key Performance Indicators (KPIs) to include road safety.  </a:t>
            </a:r>
          </a:p>
          <a:p>
            <a:pPr marL="171450" indent="-171450">
              <a:buFont typeface="Arial" panose="020B0604020202020204" pitchFamily="34" charset="0"/>
              <a:buChar char="•"/>
            </a:pPr>
            <a:r>
              <a:rPr lang="en-AU" dirty="0"/>
              <a:t>The KPIs are for monitoring with no incentives or penalties attached to KPI results.</a:t>
            </a:r>
          </a:p>
          <a:p>
            <a:pPr marL="171450" indent="-171450">
              <a:buFont typeface="Arial" panose="020B0604020202020204" pitchFamily="34" charset="0"/>
              <a:buChar char="•"/>
            </a:pPr>
            <a:r>
              <a:rPr lang="en-AU" dirty="0"/>
              <a:t>An annual report is provided to the SAC and RRGs. </a:t>
            </a:r>
          </a:p>
          <a:p>
            <a:endParaRPr lang="en-AU" dirty="0"/>
          </a:p>
          <a:p>
            <a:r>
              <a:rPr lang="en-AU" dirty="0"/>
              <a:t>Specific to road safety, the Agreement commits MRWA, WALGA and RRGs to establishing a Road Safety Management System.</a:t>
            </a:r>
          </a:p>
          <a:p>
            <a:endParaRPr lang="en-AU" dirty="0"/>
          </a:p>
          <a:p>
            <a:r>
              <a:rPr lang="en-AU" dirty="0"/>
              <a:t>The WA road safety strategy 2020 to 2030 states the road safety targets can only be achieved with governments and others by all working with a shared responsibility, with local and state government working in partnership.</a:t>
            </a:r>
          </a:p>
          <a:p>
            <a:endParaRPr lang="en-AU" dirty="0"/>
          </a:p>
          <a:p>
            <a:r>
              <a:rPr lang="en-AU" dirty="0"/>
              <a:t>The National road safety strategy includes a commitment to an agreed set of national road safety targets and action priorities; supported by a comprehensive performance monitoring and reporting regime.  Clear governance arrangements with transparency and accountability will be established in relation to the National Strategy. </a:t>
            </a:r>
          </a:p>
          <a:p>
            <a:endParaRPr lang="en-AU" dirty="0"/>
          </a:p>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17</a:t>
            </a:fld>
            <a:endParaRPr lang="en-AU"/>
          </a:p>
        </p:txBody>
      </p:sp>
    </p:spTree>
    <p:extLst>
      <p:ext uri="{BB962C8B-B14F-4D97-AF65-F5344CB8AC3E}">
        <p14:creationId xmlns:p14="http://schemas.microsoft.com/office/powerpoint/2010/main" val="3393257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0452294" cy="6898181"/>
          </a:xfrm>
          <a:prstGeom prst="rect">
            <a:avLst/>
          </a:prstGeom>
        </p:spPr>
      </p:pic>
      <p:sp>
        <p:nvSpPr>
          <p:cNvPr id="12" name="Rectangle 11"/>
          <p:cNvSpPr/>
          <p:nvPr userDrawn="1"/>
        </p:nvSpPr>
        <p:spPr>
          <a:xfrm rot="16200000" flipH="1">
            <a:off x="3692769" y="98477"/>
            <a:ext cx="3066755" cy="10452295"/>
          </a:xfrm>
          <a:prstGeom prst="rect">
            <a:avLst/>
          </a:prstGeom>
          <a:gradFill flip="none" rotWithShape="1">
            <a:gsLst>
              <a:gs pos="48000">
                <a:schemeClr val="tx1">
                  <a:lumMod val="22000"/>
                  <a:alpha val="48000"/>
                </a:schemeClr>
              </a:gs>
              <a:gs pos="93000">
                <a:schemeClr val="bg1">
                  <a:alpha val="0"/>
                  <a:lumMod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495834" y="0"/>
            <a:ext cx="6812332" cy="5537172"/>
          </a:xfrm>
        </p:spPr>
        <p:txBody>
          <a:bodyPr anchor="b">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Master title style</a:t>
            </a:r>
            <a:endParaRPr lang="en-AU" dirty="0"/>
          </a:p>
        </p:txBody>
      </p:sp>
      <p:sp>
        <p:nvSpPr>
          <p:cNvPr id="3" name="Subtitle 2"/>
          <p:cNvSpPr>
            <a:spLocks noGrp="1"/>
          </p:cNvSpPr>
          <p:nvPr>
            <p:ph type="subTitle" idx="1"/>
          </p:nvPr>
        </p:nvSpPr>
        <p:spPr>
          <a:xfrm>
            <a:off x="495834" y="5631857"/>
            <a:ext cx="6812332" cy="812132"/>
          </a:xfrm>
        </p:spPr>
        <p:txBody>
          <a:bodyPr>
            <a:norm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795" r="1334"/>
          <a:stretch/>
        </p:blipFill>
        <p:spPr>
          <a:xfrm>
            <a:off x="7308166" y="-45543"/>
            <a:ext cx="4912071" cy="6989264"/>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831" y="534012"/>
            <a:ext cx="2029618" cy="612836"/>
          </a:xfrm>
          <a:prstGeom prst="rect">
            <a:avLst/>
          </a:prstGeom>
        </p:spPr>
      </p:pic>
    </p:spTree>
    <p:extLst>
      <p:ext uri="{BB962C8B-B14F-4D97-AF65-F5344CB8AC3E}">
        <p14:creationId xmlns:p14="http://schemas.microsoft.com/office/powerpoint/2010/main" val="112392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text with title at t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4543865" y="0"/>
            <a:ext cx="6893169" cy="951999"/>
          </a:xfrm>
        </p:spPr>
        <p:txBody>
          <a:bodyPr>
            <a:normAutofit/>
          </a:bodyPr>
          <a:lstStyle>
            <a:lvl1pPr algn="r">
              <a:defRPr sz="2400">
                <a:solidFill>
                  <a:schemeClr val="bg1"/>
                </a:solidFill>
              </a:defRPr>
            </a:lvl1pPr>
          </a:lstStyle>
          <a:p>
            <a:r>
              <a:rPr lang="en-US"/>
              <a:t>Click to edit Master title style</a:t>
            </a:r>
            <a:endParaRPr lang="en-AU" dirty="0"/>
          </a:p>
        </p:txBody>
      </p:sp>
      <p:sp>
        <p:nvSpPr>
          <p:cNvPr id="7" name="Content Placeholder 2"/>
          <p:cNvSpPr>
            <a:spLocks noGrp="1"/>
          </p:cNvSpPr>
          <p:nvPr>
            <p:ph idx="1"/>
          </p:nvPr>
        </p:nvSpPr>
        <p:spPr>
          <a:xfrm>
            <a:off x="1295520" y="1334347"/>
            <a:ext cx="10058280" cy="5195146"/>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157779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5" name="Picture Placeholder 2"/>
          <p:cNvSpPr>
            <a:spLocks noGrp="1"/>
          </p:cNvSpPr>
          <p:nvPr>
            <p:ph type="pic" idx="1" hasCustomPrompt="1"/>
          </p:nvPr>
        </p:nvSpPr>
        <p:spPr>
          <a:xfrm>
            <a:off x="1" y="823511"/>
            <a:ext cx="12192000" cy="6034490"/>
          </a:xfrm>
          <a:solidFill>
            <a:schemeClr val="bg1">
              <a:lumMod val="95000"/>
            </a:schemeClr>
          </a:solidFill>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Full page picture</a:t>
            </a:r>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7" name="Content Placeholder 2"/>
          <p:cNvSpPr>
            <a:spLocks noGrp="1"/>
          </p:cNvSpPr>
          <p:nvPr>
            <p:ph sz="half" idx="11"/>
          </p:nvPr>
        </p:nvSpPr>
        <p:spPr>
          <a:xfrm>
            <a:off x="1295520" y="3318932"/>
            <a:ext cx="4265387"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95925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0452294" cy="6898181"/>
          </a:xfrm>
          <a:prstGeom prst="rect">
            <a:avLst/>
          </a:prstGeom>
        </p:spPr>
      </p:pic>
      <p:sp>
        <p:nvSpPr>
          <p:cNvPr id="12" name="Rectangle 11"/>
          <p:cNvSpPr/>
          <p:nvPr userDrawn="1"/>
        </p:nvSpPr>
        <p:spPr>
          <a:xfrm rot="16200000" flipH="1">
            <a:off x="3692769" y="98477"/>
            <a:ext cx="3066755" cy="10452295"/>
          </a:xfrm>
          <a:prstGeom prst="rect">
            <a:avLst/>
          </a:prstGeom>
          <a:gradFill flip="none" rotWithShape="1">
            <a:gsLst>
              <a:gs pos="48000">
                <a:schemeClr val="tx1">
                  <a:lumMod val="22000"/>
                  <a:alpha val="48000"/>
                </a:schemeClr>
              </a:gs>
              <a:gs pos="93000">
                <a:schemeClr val="bg1">
                  <a:alpha val="0"/>
                  <a:lumMod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495834" y="0"/>
            <a:ext cx="6812332" cy="5537172"/>
          </a:xfrm>
        </p:spPr>
        <p:txBody>
          <a:bodyPr anchor="b">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Master title style</a:t>
            </a:r>
            <a:endParaRPr lang="en-AU" dirty="0"/>
          </a:p>
        </p:txBody>
      </p:sp>
      <p:sp>
        <p:nvSpPr>
          <p:cNvPr id="3" name="Subtitle 2"/>
          <p:cNvSpPr>
            <a:spLocks noGrp="1"/>
          </p:cNvSpPr>
          <p:nvPr>
            <p:ph type="subTitle" idx="1"/>
          </p:nvPr>
        </p:nvSpPr>
        <p:spPr>
          <a:xfrm>
            <a:off x="495834" y="5631857"/>
            <a:ext cx="6812332" cy="812132"/>
          </a:xfrm>
        </p:spPr>
        <p:txBody>
          <a:bodyPr>
            <a:norm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795" r="1334"/>
          <a:stretch/>
        </p:blipFill>
        <p:spPr>
          <a:xfrm>
            <a:off x="7308166" y="-45543"/>
            <a:ext cx="4912071" cy="6989264"/>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831" y="534012"/>
            <a:ext cx="2029618" cy="612836"/>
          </a:xfrm>
          <a:prstGeom prst="rect">
            <a:avLst/>
          </a:prstGeom>
        </p:spPr>
      </p:pic>
    </p:spTree>
    <p:extLst>
      <p:ext uri="{BB962C8B-B14F-4D97-AF65-F5344CB8AC3E}">
        <p14:creationId xmlns:p14="http://schemas.microsoft.com/office/powerpoint/2010/main" val="112392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1295519" y="1809750"/>
            <a:ext cx="4786934"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12"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9" name="Content Placeholder 2"/>
          <p:cNvSpPr>
            <a:spLocks noGrp="1"/>
          </p:cNvSpPr>
          <p:nvPr>
            <p:ph idx="1"/>
          </p:nvPr>
        </p:nvSpPr>
        <p:spPr>
          <a:xfrm>
            <a:off x="1295520" y="3188263"/>
            <a:ext cx="10058280" cy="3341230"/>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7093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umn text and pictur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Picture Placeholder 2"/>
          <p:cNvSpPr>
            <a:spLocks noGrp="1"/>
          </p:cNvSpPr>
          <p:nvPr>
            <p:ph type="pic" idx="1"/>
          </p:nvPr>
        </p:nvSpPr>
        <p:spPr>
          <a:xfrm>
            <a:off x="6549813" y="823511"/>
            <a:ext cx="5933440"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10"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11" name="Content Placeholder 2"/>
          <p:cNvSpPr>
            <a:spLocks noGrp="1"/>
          </p:cNvSpPr>
          <p:nvPr>
            <p:ph sz="half" idx="10"/>
          </p:nvPr>
        </p:nvSpPr>
        <p:spPr>
          <a:xfrm>
            <a:off x="1295520" y="3318932"/>
            <a:ext cx="4800480"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5"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90872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and full page phot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4" name="Picture Placeholder 2"/>
          <p:cNvSpPr>
            <a:spLocks noGrp="1"/>
          </p:cNvSpPr>
          <p:nvPr>
            <p:ph type="pic" idx="1"/>
          </p:nvPr>
        </p:nvSpPr>
        <p:spPr>
          <a:xfrm>
            <a:off x="0" y="823511"/>
            <a:ext cx="12483253"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6" name="Content Placeholder 2"/>
          <p:cNvSpPr>
            <a:spLocks noGrp="1"/>
          </p:cNvSpPr>
          <p:nvPr>
            <p:ph sz="half" idx="11"/>
          </p:nvPr>
        </p:nvSpPr>
        <p:spPr>
          <a:xfrm>
            <a:off x="1295520" y="3318932"/>
            <a:ext cx="4265387" cy="2858029"/>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18882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Content Placeholder 2"/>
          <p:cNvSpPr>
            <a:spLocks noGrp="1"/>
          </p:cNvSpPr>
          <p:nvPr>
            <p:ph sz="half" idx="1" hasCustomPrompt="1"/>
          </p:nvPr>
        </p:nvSpPr>
        <p:spPr>
          <a:xfrm>
            <a:off x="1295520"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
        <p:nvSpPr>
          <p:cNvPr id="11"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3"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14"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9" name="Content Placeholder 2"/>
          <p:cNvSpPr>
            <a:spLocks noGrp="1"/>
          </p:cNvSpPr>
          <p:nvPr>
            <p:ph sz="half" idx="10" hasCustomPrompt="1"/>
          </p:nvPr>
        </p:nvSpPr>
        <p:spPr>
          <a:xfrm>
            <a:off x="6611987"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Tree>
    <p:extLst>
      <p:ext uri="{BB962C8B-B14F-4D97-AF65-F5344CB8AC3E}">
        <p14:creationId xmlns:p14="http://schemas.microsoft.com/office/powerpoint/2010/main" val="330173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9" name="Title 1"/>
          <p:cNvSpPr>
            <a:spLocks noGrp="1"/>
          </p:cNvSpPr>
          <p:nvPr>
            <p:ph type="ctrTitle" hasCustomPrompt="1"/>
          </p:nvPr>
        </p:nvSpPr>
        <p:spPr>
          <a:xfrm>
            <a:off x="2855272" y="2438400"/>
            <a:ext cx="4852737" cy="2262293"/>
          </a:xfrm>
        </p:spPr>
        <p:txBody>
          <a:bodyPr anchor="ctr">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Section header</a:t>
            </a:r>
            <a:br>
              <a:rPr lang="en-US" dirty="0"/>
            </a:br>
            <a:r>
              <a:rPr lang="en-US" dirty="0"/>
              <a:t>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a:p>
            <a:r>
              <a:rPr lang="en-AU" dirty="0">
                <a:solidFill>
                  <a:schemeClr val="bg1"/>
                </a:solidFill>
              </a:rPr>
              <a:t>TITLE</a:t>
            </a:r>
            <a:r>
              <a:rPr lang="en-AU" baseline="0" dirty="0">
                <a:solidFill>
                  <a:schemeClr val="bg1"/>
                </a:solidFill>
              </a:rPr>
              <a:t> HEADING</a:t>
            </a:r>
            <a:endParaRPr lang="en-AU"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534"/>
            <a:ext cx="12196431" cy="6870986"/>
          </a:xfrm>
          <a:prstGeom prst="rect">
            <a:avLst/>
          </a:prstGeom>
        </p:spPr>
      </p:pic>
    </p:spTree>
    <p:extLst>
      <p:ext uri="{BB962C8B-B14F-4D97-AF65-F5344CB8AC3E}">
        <p14:creationId xmlns:p14="http://schemas.microsoft.com/office/powerpoint/2010/main" val="5058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text with title at t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4543865" y="0"/>
            <a:ext cx="6893169" cy="951999"/>
          </a:xfrm>
        </p:spPr>
        <p:txBody>
          <a:bodyPr>
            <a:normAutofit/>
          </a:bodyPr>
          <a:lstStyle>
            <a:lvl1pPr algn="r">
              <a:defRPr sz="2400">
                <a:solidFill>
                  <a:schemeClr val="bg1"/>
                </a:solidFill>
              </a:defRPr>
            </a:lvl1pPr>
          </a:lstStyle>
          <a:p>
            <a:r>
              <a:rPr lang="en-US"/>
              <a:t>Click to edit Master title style</a:t>
            </a:r>
            <a:endParaRPr lang="en-AU" dirty="0"/>
          </a:p>
        </p:txBody>
      </p:sp>
      <p:sp>
        <p:nvSpPr>
          <p:cNvPr id="7" name="Content Placeholder 2"/>
          <p:cNvSpPr>
            <a:spLocks noGrp="1"/>
          </p:cNvSpPr>
          <p:nvPr>
            <p:ph idx="1"/>
          </p:nvPr>
        </p:nvSpPr>
        <p:spPr>
          <a:xfrm>
            <a:off x="1295520" y="1334347"/>
            <a:ext cx="10058280" cy="5195146"/>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1577790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5" name="Picture Placeholder 2"/>
          <p:cNvSpPr>
            <a:spLocks noGrp="1"/>
          </p:cNvSpPr>
          <p:nvPr>
            <p:ph type="pic" idx="1" hasCustomPrompt="1"/>
          </p:nvPr>
        </p:nvSpPr>
        <p:spPr>
          <a:xfrm>
            <a:off x="1" y="823511"/>
            <a:ext cx="12192000" cy="6034490"/>
          </a:xfrm>
          <a:solidFill>
            <a:schemeClr val="bg1">
              <a:lumMod val="95000"/>
            </a:schemeClr>
          </a:solidFill>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Full page picture</a:t>
            </a:r>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7" name="Content Placeholder 2"/>
          <p:cNvSpPr>
            <a:spLocks noGrp="1"/>
          </p:cNvSpPr>
          <p:nvPr>
            <p:ph sz="half" idx="11"/>
          </p:nvPr>
        </p:nvSpPr>
        <p:spPr>
          <a:xfrm>
            <a:off x="1295520" y="3318932"/>
            <a:ext cx="4265387"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9592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1295519" y="1809750"/>
            <a:ext cx="4786934"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12"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9" name="Content Placeholder 2"/>
          <p:cNvSpPr>
            <a:spLocks noGrp="1"/>
          </p:cNvSpPr>
          <p:nvPr>
            <p:ph idx="1"/>
          </p:nvPr>
        </p:nvSpPr>
        <p:spPr>
          <a:xfrm>
            <a:off x="1295520" y="3188263"/>
            <a:ext cx="10058280" cy="3341230"/>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7093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0452294" cy="6898181"/>
          </a:xfrm>
          <a:prstGeom prst="rect">
            <a:avLst/>
          </a:prstGeom>
        </p:spPr>
      </p:pic>
      <p:sp>
        <p:nvSpPr>
          <p:cNvPr id="12" name="Rectangle 11"/>
          <p:cNvSpPr/>
          <p:nvPr userDrawn="1"/>
        </p:nvSpPr>
        <p:spPr>
          <a:xfrm rot="16200000" flipH="1">
            <a:off x="2950780" y="-643512"/>
            <a:ext cx="4550735" cy="10452295"/>
          </a:xfrm>
          <a:prstGeom prst="rect">
            <a:avLst/>
          </a:prstGeom>
          <a:gradFill flip="none" rotWithShape="1">
            <a:gsLst>
              <a:gs pos="48000">
                <a:schemeClr val="tx1">
                  <a:lumMod val="22000"/>
                  <a:alpha val="48000"/>
                </a:schemeClr>
              </a:gs>
              <a:gs pos="93000">
                <a:schemeClr val="bg1">
                  <a:alpha val="0"/>
                  <a:lumMod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495834" y="0"/>
            <a:ext cx="6812332" cy="5537172"/>
          </a:xfrm>
        </p:spPr>
        <p:txBody>
          <a:bodyPr anchor="b">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Master title style</a:t>
            </a:r>
            <a:endParaRPr lang="en-AU" dirty="0"/>
          </a:p>
        </p:txBody>
      </p:sp>
      <p:sp>
        <p:nvSpPr>
          <p:cNvPr id="3" name="Subtitle 2"/>
          <p:cNvSpPr>
            <a:spLocks noGrp="1"/>
          </p:cNvSpPr>
          <p:nvPr>
            <p:ph type="subTitle" idx="1"/>
          </p:nvPr>
        </p:nvSpPr>
        <p:spPr>
          <a:xfrm>
            <a:off x="495834" y="5631857"/>
            <a:ext cx="6812332" cy="812132"/>
          </a:xfrm>
        </p:spPr>
        <p:txBody>
          <a:bodyPr>
            <a:norm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795" r="1334"/>
          <a:stretch/>
        </p:blipFill>
        <p:spPr>
          <a:xfrm>
            <a:off x="7308166" y="-45543"/>
            <a:ext cx="4912071" cy="6989264"/>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831" y="534012"/>
            <a:ext cx="2029618" cy="612836"/>
          </a:xfrm>
          <a:prstGeom prst="rect">
            <a:avLst/>
          </a:prstGeom>
        </p:spPr>
      </p:pic>
    </p:spTree>
    <p:extLst>
      <p:ext uri="{BB962C8B-B14F-4D97-AF65-F5344CB8AC3E}">
        <p14:creationId xmlns:p14="http://schemas.microsoft.com/office/powerpoint/2010/main" val="112392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71F00C-0E87-4D54-BBEF-E959AD561ABC}"/>
              </a:ext>
            </a:extLst>
          </p:cNvPr>
          <p:cNvSpPr/>
          <p:nvPr userDrawn="1"/>
        </p:nvSpPr>
        <p:spPr>
          <a:xfrm>
            <a:off x="-2" y="-65632"/>
            <a:ext cx="10877552" cy="6989264"/>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F28F83B6-E996-47C5-81B4-76ADFBA241DD}"/>
              </a:ext>
            </a:extLst>
          </p:cNvPr>
          <p:cNvPicPr>
            <a:picLocks noChangeAspect="1"/>
          </p:cNvPicPr>
          <p:nvPr userDrawn="1"/>
        </p:nvPicPr>
        <p:blipFill rotWithShape="1">
          <a:blip r:embed="rId2"/>
          <a:srcRect b="12992"/>
          <a:stretch/>
        </p:blipFill>
        <p:spPr>
          <a:xfrm>
            <a:off x="0" y="809958"/>
            <a:ext cx="8823418" cy="5143167"/>
          </a:xfrm>
          <a:prstGeom prst="rect">
            <a:avLst/>
          </a:prstGeom>
        </p:spPr>
      </p:pic>
      <p:sp>
        <p:nvSpPr>
          <p:cNvPr id="12" name="Rectangle 11"/>
          <p:cNvSpPr/>
          <p:nvPr userDrawn="1"/>
        </p:nvSpPr>
        <p:spPr>
          <a:xfrm rot="16200000" flipH="1">
            <a:off x="3692769" y="98477"/>
            <a:ext cx="3066755" cy="10452295"/>
          </a:xfrm>
          <a:prstGeom prst="rect">
            <a:avLst/>
          </a:prstGeom>
          <a:gradFill flip="none" rotWithShape="1">
            <a:gsLst>
              <a:gs pos="48000">
                <a:schemeClr val="tx1">
                  <a:lumMod val="22000"/>
                  <a:alpha val="48000"/>
                </a:schemeClr>
              </a:gs>
              <a:gs pos="93000">
                <a:schemeClr val="bg1">
                  <a:alpha val="0"/>
                  <a:lumMod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495834" y="0"/>
            <a:ext cx="6812332" cy="5537172"/>
          </a:xfrm>
        </p:spPr>
        <p:txBody>
          <a:bodyPr anchor="b">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Master title style</a:t>
            </a:r>
            <a:endParaRPr lang="en-AU" dirty="0"/>
          </a:p>
        </p:txBody>
      </p:sp>
      <p:sp>
        <p:nvSpPr>
          <p:cNvPr id="3" name="Subtitle 2"/>
          <p:cNvSpPr>
            <a:spLocks noGrp="1"/>
          </p:cNvSpPr>
          <p:nvPr>
            <p:ph type="subTitle" idx="1"/>
          </p:nvPr>
        </p:nvSpPr>
        <p:spPr>
          <a:xfrm>
            <a:off x="495834" y="5631857"/>
            <a:ext cx="6812332" cy="812132"/>
          </a:xfrm>
        </p:spPr>
        <p:txBody>
          <a:bodyPr>
            <a:norm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256" y="165021"/>
            <a:ext cx="2029618" cy="612836"/>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t="4795" r="1334"/>
          <a:stretch/>
        </p:blipFill>
        <p:spPr>
          <a:xfrm>
            <a:off x="7489388" y="-65632"/>
            <a:ext cx="4912071" cy="6989264"/>
          </a:xfrm>
          <a:prstGeom prst="rect">
            <a:avLst/>
          </a:prstGeom>
        </p:spPr>
      </p:pic>
    </p:spTree>
    <p:extLst>
      <p:ext uri="{BB962C8B-B14F-4D97-AF65-F5344CB8AC3E}">
        <p14:creationId xmlns:p14="http://schemas.microsoft.com/office/powerpoint/2010/main" val="94742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1295519" y="1809750"/>
            <a:ext cx="4786934"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9" name="Content Placeholder 2"/>
          <p:cNvSpPr>
            <a:spLocks noGrp="1"/>
          </p:cNvSpPr>
          <p:nvPr>
            <p:ph idx="1"/>
          </p:nvPr>
        </p:nvSpPr>
        <p:spPr>
          <a:xfrm>
            <a:off x="1295520" y="3188263"/>
            <a:ext cx="10058280" cy="3341230"/>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7093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umn text and pictur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Picture Placeholder 2"/>
          <p:cNvSpPr>
            <a:spLocks noGrp="1"/>
          </p:cNvSpPr>
          <p:nvPr>
            <p:ph type="pic" idx="1"/>
          </p:nvPr>
        </p:nvSpPr>
        <p:spPr>
          <a:xfrm>
            <a:off x="6549813" y="823511"/>
            <a:ext cx="5933440"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11" name="Content Placeholder 2"/>
          <p:cNvSpPr>
            <a:spLocks noGrp="1"/>
          </p:cNvSpPr>
          <p:nvPr>
            <p:ph sz="half" idx="10"/>
          </p:nvPr>
        </p:nvSpPr>
        <p:spPr>
          <a:xfrm>
            <a:off x="1295520" y="3318932"/>
            <a:ext cx="4800480"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5"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90872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and full page phot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4" name="Picture Placeholder 2"/>
          <p:cNvSpPr>
            <a:spLocks noGrp="1"/>
          </p:cNvSpPr>
          <p:nvPr>
            <p:ph type="pic" idx="1"/>
          </p:nvPr>
        </p:nvSpPr>
        <p:spPr>
          <a:xfrm>
            <a:off x="0" y="823511"/>
            <a:ext cx="12483253"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6" name="Content Placeholder 2"/>
          <p:cNvSpPr>
            <a:spLocks noGrp="1"/>
          </p:cNvSpPr>
          <p:nvPr>
            <p:ph sz="half" idx="11"/>
          </p:nvPr>
        </p:nvSpPr>
        <p:spPr>
          <a:xfrm>
            <a:off x="1295520" y="3318932"/>
            <a:ext cx="4265387" cy="2858029"/>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18882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Content Placeholder 2"/>
          <p:cNvSpPr>
            <a:spLocks noGrp="1"/>
          </p:cNvSpPr>
          <p:nvPr>
            <p:ph sz="half" idx="1" hasCustomPrompt="1"/>
          </p:nvPr>
        </p:nvSpPr>
        <p:spPr>
          <a:xfrm>
            <a:off x="1295520"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
        <p:nvSpPr>
          <p:cNvPr id="11"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3"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14"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9" name="Content Placeholder 2"/>
          <p:cNvSpPr>
            <a:spLocks noGrp="1"/>
          </p:cNvSpPr>
          <p:nvPr>
            <p:ph sz="half" idx="10" hasCustomPrompt="1"/>
          </p:nvPr>
        </p:nvSpPr>
        <p:spPr>
          <a:xfrm>
            <a:off x="6611987"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Tree>
    <p:extLst>
      <p:ext uri="{BB962C8B-B14F-4D97-AF65-F5344CB8AC3E}">
        <p14:creationId xmlns:p14="http://schemas.microsoft.com/office/powerpoint/2010/main" val="330173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9" name="Title 1"/>
          <p:cNvSpPr>
            <a:spLocks noGrp="1"/>
          </p:cNvSpPr>
          <p:nvPr>
            <p:ph type="ctrTitle" hasCustomPrompt="1"/>
          </p:nvPr>
        </p:nvSpPr>
        <p:spPr>
          <a:xfrm>
            <a:off x="2855272" y="2438400"/>
            <a:ext cx="4852737" cy="2262293"/>
          </a:xfrm>
        </p:spPr>
        <p:txBody>
          <a:bodyPr anchor="ctr">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Section header</a:t>
            </a:r>
            <a:br>
              <a:rPr lang="en-US" dirty="0"/>
            </a:br>
            <a:r>
              <a:rPr lang="en-US" dirty="0"/>
              <a:t>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a:p>
            <a:r>
              <a:rPr lang="en-AU" dirty="0">
                <a:solidFill>
                  <a:schemeClr val="bg1"/>
                </a:solidFill>
              </a:rPr>
              <a:t>TITLE</a:t>
            </a:r>
            <a:r>
              <a:rPr lang="en-AU" baseline="0" dirty="0">
                <a:solidFill>
                  <a:schemeClr val="bg1"/>
                </a:solidFill>
              </a:rPr>
              <a:t> HEADING</a:t>
            </a:r>
            <a:endParaRPr lang="en-AU"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534"/>
            <a:ext cx="12196431" cy="6870986"/>
          </a:xfrm>
          <a:prstGeom prst="rect">
            <a:avLst/>
          </a:prstGeom>
        </p:spPr>
      </p:pic>
    </p:spTree>
    <p:extLst>
      <p:ext uri="{BB962C8B-B14F-4D97-AF65-F5344CB8AC3E}">
        <p14:creationId xmlns:p14="http://schemas.microsoft.com/office/powerpoint/2010/main" val="5058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519" y="1809750"/>
            <a:ext cx="4265388" cy="1363661"/>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295518" y="3325707"/>
            <a:ext cx="10058281" cy="3163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1295518" y="0"/>
            <a:ext cx="4114800" cy="951999"/>
          </a:xfrm>
          <a:prstGeom prst="rect">
            <a:avLst/>
          </a:prstGeom>
        </p:spPr>
        <p:txBody>
          <a:bodyPr vert="horz" lIns="91440" tIns="45720" rIns="91440" bIns="45720" rtlCol="0" anchor="ctr"/>
          <a:lstStyle>
            <a:lvl1pPr algn="l">
              <a:defRPr sz="1000" b="1">
                <a:solidFill>
                  <a:schemeClr val="tx1"/>
                </a:solidFill>
                <a:latin typeface="Segoe UI" panose="020B0502040204020203" pitchFamily="34" charset="0"/>
                <a:cs typeface="Segoe UI" panose="020B0502040204020203" pitchFamily="34" charset="0"/>
              </a:defRPr>
            </a:lvl1pPr>
          </a:lstStyle>
          <a:p>
            <a:r>
              <a:rPr lang="en-AU" dirty="0"/>
              <a:t>MAIN ROADS WESTERN AUSTRALIA</a:t>
            </a:r>
          </a:p>
        </p:txBody>
      </p:sp>
    </p:spTree>
    <p:extLst>
      <p:ext uri="{BB962C8B-B14F-4D97-AF65-F5344CB8AC3E}">
        <p14:creationId xmlns:p14="http://schemas.microsoft.com/office/powerpoint/2010/main" val="3831816540"/>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75" r:id="rId3"/>
    <p:sldLayoutId id="2147483676" r:id="rId4"/>
    <p:sldLayoutId id="2147483650" r:id="rId5"/>
    <p:sldLayoutId id="2147483657" r:id="rId6"/>
    <p:sldLayoutId id="2147483660" r:id="rId7"/>
    <p:sldLayoutId id="2147483652"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3200" kern="1200" baseline="0">
          <a:solidFill>
            <a:srgbClr val="054E60"/>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519" y="1809750"/>
            <a:ext cx="4265388" cy="1363661"/>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295518" y="3325707"/>
            <a:ext cx="10058281" cy="3163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1295518" y="0"/>
            <a:ext cx="4114800" cy="951999"/>
          </a:xfrm>
          <a:prstGeom prst="rect">
            <a:avLst/>
          </a:prstGeom>
        </p:spPr>
        <p:txBody>
          <a:bodyPr vert="horz" lIns="91440" tIns="45720" rIns="91440" bIns="45720" rtlCol="0" anchor="ctr"/>
          <a:lstStyle>
            <a:lvl1pPr algn="l">
              <a:defRPr sz="1000" b="1">
                <a:solidFill>
                  <a:schemeClr val="tx1"/>
                </a:solidFill>
                <a:latin typeface="Segoe UI" panose="020B0502040204020203" pitchFamily="34" charset="0"/>
                <a:cs typeface="Segoe UI" panose="020B0502040204020203" pitchFamily="34" charset="0"/>
              </a:defRPr>
            </a:lvl1pPr>
          </a:lstStyle>
          <a:p>
            <a:r>
              <a:rPr lang="en-AU" dirty="0"/>
              <a:t>MAIN ROADS WESTERN AUSTRALIA</a:t>
            </a:r>
          </a:p>
        </p:txBody>
      </p:sp>
      <p:sp>
        <p:nvSpPr>
          <p:cNvPr id="15"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Tree>
    <p:extLst>
      <p:ext uri="{BB962C8B-B14F-4D97-AF65-F5344CB8AC3E}">
        <p14:creationId xmlns:p14="http://schemas.microsoft.com/office/powerpoint/2010/main" val="38318165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3200" kern="1200" baseline="0">
          <a:solidFill>
            <a:srgbClr val="054E60"/>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microsoft.com/office/2007/relationships/hdphoto" Target="../media/hdphoto8.wdp"/><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chart" Target="../charts/char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9.png"/><Relationship Id="rId4" Type="http://schemas.microsoft.com/office/2007/relationships/hdphoto" Target="../media/hdphoto9.wdp"/></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microsoft.com/office/2007/relationships/hdphoto" Target="../media/hdphoto11.wdp"/><Relationship Id="rId5" Type="http://schemas.openxmlformats.org/officeDocument/2006/relationships/image" Target="../media/image31.png"/><Relationship Id="rId4" Type="http://schemas.microsoft.com/office/2007/relationships/hdphoto" Target="../media/hdphoto10.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115D37-208B-4CFC-8D57-6206F9D75878}"/>
              </a:ext>
            </a:extLst>
          </p:cNvPr>
          <p:cNvSpPr txBox="1"/>
          <p:nvPr/>
        </p:nvSpPr>
        <p:spPr>
          <a:xfrm>
            <a:off x="95250" y="5898059"/>
            <a:ext cx="4124325" cy="769441"/>
          </a:xfrm>
          <a:prstGeom prst="rect">
            <a:avLst/>
          </a:prstGeom>
          <a:noFill/>
        </p:spPr>
        <p:txBody>
          <a:bodyPr wrap="square">
            <a:spAutoFit/>
          </a:bodyPr>
          <a:lstStyle/>
          <a:p>
            <a:r>
              <a:rPr lang="en-AU" sz="1100" i="1" dirty="0">
                <a:solidFill>
                  <a:schemeClr val="bg2">
                    <a:lumMod val="90000"/>
                  </a:schemeClr>
                </a:solidFill>
                <a:effectLst/>
                <a:latin typeface="Open Sans" panose="020B0606030504020204" pitchFamily="34" charset="0"/>
                <a:ea typeface="Calibri" panose="020F0502020204030204" pitchFamily="34" charset="0"/>
              </a:rPr>
              <a:t>Main Roads would like to acknowledge the traditional custodians of the land on which this meeting takes place, and pay respect to their Elders both past and present and extend that respect to other Indigenous persons who are present today.</a:t>
            </a:r>
            <a:endParaRPr lang="en-AU" sz="1100" i="1" dirty="0">
              <a:solidFill>
                <a:schemeClr val="bg2">
                  <a:lumMod val="90000"/>
                </a:schemeClr>
              </a:solidFill>
            </a:endParaRPr>
          </a:p>
        </p:txBody>
      </p:sp>
    </p:spTree>
    <p:extLst>
      <p:ext uri="{BB962C8B-B14F-4D97-AF65-F5344CB8AC3E}">
        <p14:creationId xmlns:p14="http://schemas.microsoft.com/office/powerpoint/2010/main" val="124143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9" y="834372"/>
            <a:ext cx="4786934" cy="1181643"/>
          </a:xfrm>
        </p:spPr>
        <p:txBody>
          <a:bodyPr/>
          <a:lstStyle/>
          <a:p>
            <a:r>
              <a:rPr lang="en-AU" dirty="0"/>
              <a:t>Review process</a:t>
            </a:r>
          </a:p>
        </p:txBody>
      </p:sp>
      <p:sp>
        <p:nvSpPr>
          <p:cNvPr id="3" name="Content Placeholder 2"/>
          <p:cNvSpPr>
            <a:spLocks noGrp="1"/>
          </p:cNvSpPr>
          <p:nvPr>
            <p:ph idx="4294967295"/>
          </p:nvPr>
        </p:nvSpPr>
        <p:spPr>
          <a:xfrm>
            <a:off x="1295520" y="1821038"/>
            <a:ext cx="6170624" cy="4414299"/>
          </a:xfrm>
        </p:spPr>
        <p:txBody>
          <a:bodyPr>
            <a:noAutofit/>
          </a:bodyPr>
          <a:lstStyle/>
          <a:p>
            <a:pPr marL="0" indent="0">
              <a:lnSpc>
                <a:spcPct val="120000"/>
              </a:lnSpc>
              <a:buNone/>
            </a:pPr>
            <a:r>
              <a:rPr lang="en-AU" dirty="0"/>
              <a:t>The approach taken for the review included:</a:t>
            </a:r>
          </a:p>
          <a:p>
            <a:pPr>
              <a:lnSpc>
                <a:spcPct val="120000"/>
              </a:lnSpc>
              <a:buFont typeface="Wingdings" panose="05000000000000000000" pitchFamily="2" charset="2"/>
              <a:buChar char="§"/>
            </a:pPr>
            <a:r>
              <a:rPr lang="en-AU" dirty="0"/>
              <a:t>an exploration of literature regarding similar programs nationally, internationally and</a:t>
            </a:r>
            <a:br>
              <a:rPr lang="en-AU" dirty="0"/>
            </a:br>
            <a:r>
              <a:rPr lang="en-AU" dirty="0"/>
              <a:t>existing material regarding the SBS;</a:t>
            </a:r>
          </a:p>
          <a:p>
            <a:pPr>
              <a:lnSpc>
                <a:spcPct val="120000"/>
              </a:lnSpc>
              <a:buFont typeface="Wingdings" panose="05000000000000000000" pitchFamily="2" charset="2"/>
              <a:buChar char="§"/>
            </a:pPr>
            <a:r>
              <a:rPr lang="en-AU" dirty="0"/>
              <a:t>targeted stakeholder input; and</a:t>
            </a:r>
          </a:p>
          <a:p>
            <a:pPr>
              <a:lnSpc>
                <a:spcPct val="120000"/>
              </a:lnSpc>
              <a:buFont typeface="Wingdings" panose="05000000000000000000" pitchFamily="2" charset="2"/>
              <a:buChar char="§"/>
            </a:pPr>
            <a:r>
              <a:rPr lang="en-AU" dirty="0"/>
              <a:t>analysis of SBS nomination data for the</a:t>
            </a:r>
            <a:br>
              <a:rPr lang="en-AU" dirty="0"/>
            </a:br>
            <a:r>
              <a:rPr lang="en-AU" dirty="0"/>
              <a:t>six-year period 2016/17 to 2021/22.</a:t>
            </a:r>
          </a:p>
          <a:p>
            <a:pPr>
              <a:lnSpc>
                <a:spcPct val="120000"/>
              </a:lnSpc>
              <a:buFont typeface="Wingdings" panose="05000000000000000000" pitchFamily="2" charset="2"/>
              <a:buChar char="§"/>
            </a:pPr>
            <a:r>
              <a:rPr lang="en-AU" dirty="0"/>
              <a:t>Findings collated into themes: administration; funding; governance and accountability; program criteria; and stakeholder and customer focus.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3746B493-C14E-4B90-AF62-7839EFE01A0E}"/>
              </a:ext>
            </a:extLst>
          </p:cNvPr>
          <p:cNvGrpSpPr/>
          <p:nvPr/>
        </p:nvGrpSpPr>
        <p:grpSpPr>
          <a:xfrm rot="766361">
            <a:off x="8422452" y="652869"/>
            <a:ext cx="3333927" cy="1913057"/>
            <a:chOff x="9232407" y="4813741"/>
            <a:chExt cx="2564347" cy="1637523"/>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3646E8DF-B2AC-4863-A8C4-94FA5D409A70}"/>
                </a:ext>
              </a:extLst>
            </p:cNvPr>
            <p:cNvSpPr/>
            <p:nvPr/>
          </p:nvSpPr>
          <p:spPr>
            <a:xfrm rot="20969144">
              <a:off x="9323285" y="4813741"/>
              <a:ext cx="2473469" cy="1637523"/>
            </a:xfrm>
            <a:prstGeom prst="rect">
              <a:avLst/>
            </a:prstGeom>
            <a:solidFill>
              <a:srgbClr val="EF63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Segoe Print" panose="02000600000000000000" pitchFamily="2" charset="0"/>
                </a:rPr>
                <a:t>Twenty-five articles and book chapters, produced 2008 to 2020, were included in the review </a:t>
              </a:r>
              <a:endParaRPr kumimoji="0" lang="en-US" sz="1600" b="1" i="0" u="none" strike="noStrike" kern="0" cap="none" spc="0" normalizeH="0" baseline="0" noProof="1">
                <a:ln>
                  <a:noFill/>
                </a:ln>
                <a:solidFill>
                  <a:prstClr val="black"/>
                </a:solidFill>
                <a:effectLst/>
                <a:uLnTx/>
                <a:uFillTx/>
                <a:latin typeface="Segoe Print" panose="02000600000000000000" pitchFamily="2" charset="0"/>
              </a:endParaRPr>
            </a:p>
          </p:txBody>
        </p:sp>
        <p:sp>
          <p:nvSpPr>
            <p:cNvPr id="6" name="Rectangle 5">
              <a:extLst>
                <a:ext uri="{FF2B5EF4-FFF2-40B4-BE49-F238E27FC236}">
                  <a16:creationId xmlns:a16="http://schemas.microsoft.com/office/drawing/2014/main" id="{8DCF7F6C-600D-482F-B401-AD6C5384EDB9}"/>
                </a:ext>
              </a:extLst>
            </p:cNvPr>
            <p:cNvSpPr/>
            <p:nvPr/>
          </p:nvSpPr>
          <p:spPr>
            <a:xfrm rot="20969144">
              <a:off x="9232407" y="4821511"/>
              <a:ext cx="2437131" cy="246602"/>
            </a:xfrm>
            <a:prstGeom prst="rect">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4D98BBA3-E2F5-4548-A718-4C2E9059A808}"/>
              </a:ext>
            </a:extLst>
          </p:cNvPr>
          <p:cNvGrpSpPr/>
          <p:nvPr/>
        </p:nvGrpSpPr>
        <p:grpSpPr>
          <a:xfrm rot="197842">
            <a:off x="6942191" y="2371709"/>
            <a:ext cx="3573249" cy="2012881"/>
            <a:chOff x="8361724" y="4583799"/>
            <a:chExt cx="3360849" cy="2070761"/>
          </a:xfrm>
        </p:grpSpPr>
        <p:grpSp>
          <p:nvGrpSpPr>
            <p:cNvPr id="11" name="Group 10">
              <a:extLst>
                <a:ext uri="{FF2B5EF4-FFF2-40B4-BE49-F238E27FC236}">
                  <a16:creationId xmlns:a16="http://schemas.microsoft.com/office/drawing/2014/main" id="{9DF8F5F8-B6BB-4F93-B995-2A5C984090A3}"/>
                </a:ext>
              </a:extLst>
            </p:cNvPr>
            <p:cNvGrpSpPr/>
            <p:nvPr/>
          </p:nvGrpSpPr>
          <p:grpSpPr>
            <a:xfrm rot="264194">
              <a:off x="8361724" y="4583799"/>
              <a:ext cx="3360849" cy="2070761"/>
              <a:chOff x="380580" y="2050472"/>
              <a:chExt cx="2812475" cy="3587962"/>
            </a:xfrm>
            <a:solidFill>
              <a:schemeClr val="accent4">
                <a:lumMod val="60000"/>
                <a:lumOff val="40000"/>
              </a:schemeClr>
            </a:solidFill>
            <a:effectLst>
              <a:outerShdw blurRad="50800" dist="38100" algn="l" rotWithShape="0">
                <a:prstClr val="black">
                  <a:alpha val="40000"/>
                </a:prstClr>
              </a:outerShdw>
            </a:effectLst>
          </p:grpSpPr>
          <p:sp>
            <p:nvSpPr>
              <p:cNvPr id="13" name="Freeform: Shape 12">
                <a:extLst>
                  <a:ext uri="{FF2B5EF4-FFF2-40B4-BE49-F238E27FC236}">
                    <a16:creationId xmlns:a16="http://schemas.microsoft.com/office/drawing/2014/main" id="{C0C5DB0F-FF29-4C73-810F-DF2841B4B7E7}"/>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grpFill/>
              <a:ln w="25400" cap="flat" cmpd="sng" algn="ctr">
                <a:noFill/>
                <a:prstDash val="solid"/>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54F29C4-8AD3-4EDD-9F5B-5557D592B9DE}"/>
                  </a:ext>
                </a:extLst>
              </p:cNvPr>
              <p:cNvSpPr/>
              <p:nvPr/>
            </p:nvSpPr>
            <p:spPr>
              <a:xfrm>
                <a:off x="380582" y="2050472"/>
                <a:ext cx="2812473" cy="35879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Ink Free" panose="03080402000500000000" pitchFamily="66" charset="0"/>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lang="en-US" b="1" kern="0" noProof="1">
                  <a:solidFill>
                    <a:prstClr val="black"/>
                  </a:solidFill>
                  <a:latin typeface="Ink Free" panose="03080402000500000000" pitchFamily="66" charset="0"/>
                </a:endParaRPr>
              </a:p>
            </p:txBody>
          </p:sp>
          <p:sp>
            <p:nvSpPr>
              <p:cNvPr id="15" name="Rectangle 14">
                <a:extLst>
                  <a:ext uri="{FF2B5EF4-FFF2-40B4-BE49-F238E27FC236}">
                    <a16:creationId xmlns:a16="http://schemas.microsoft.com/office/drawing/2014/main" id="{F8782EF8-D23D-4971-A25C-F157726E5057}"/>
                  </a:ext>
                </a:extLst>
              </p:cNvPr>
              <p:cNvSpPr/>
              <p:nvPr/>
            </p:nvSpPr>
            <p:spPr>
              <a:xfrm>
                <a:off x="380580" y="2050472"/>
                <a:ext cx="2812473" cy="540327"/>
              </a:xfrm>
              <a:prstGeom prst="rect">
                <a:avLst/>
              </a:prstGeom>
              <a:solidFill>
                <a:srgbClr val="FFCC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6E426133-E105-4524-8B8D-29233918E98A}"/>
                </a:ext>
              </a:extLst>
            </p:cNvPr>
            <p:cNvSpPr txBox="1"/>
            <p:nvPr/>
          </p:nvSpPr>
          <p:spPr>
            <a:xfrm rot="281445">
              <a:off x="8451350" y="4681033"/>
              <a:ext cx="3218206" cy="1868097"/>
            </a:xfrm>
            <a:prstGeom prst="rect">
              <a:avLst/>
            </a:prstGeom>
            <a:noFill/>
          </p:spPr>
          <p:txBody>
            <a:bodyPr wrap="square">
              <a:spAutoFit/>
            </a:bodyPr>
            <a:lstStyle/>
            <a:p>
              <a:r>
                <a:rPr lang="en-AU" sz="1600" dirty="0">
                  <a:latin typeface="Ink Free" panose="03080402000500000000" pitchFamily="66" charset="0"/>
                  <a:cs typeface="MV Boli" panose="02000500030200090000" pitchFamily="2" charset="0"/>
                </a:rPr>
                <a:t>Stakeholders consulted:</a:t>
              </a:r>
            </a:p>
            <a:p>
              <a:pPr marL="285750" indent="-285750">
                <a:buFont typeface="Arial" panose="020B0604020202020204" pitchFamily="34" charset="0"/>
                <a:buChar char="•"/>
              </a:pPr>
              <a:r>
                <a:rPr lang="en-AU" sz="1600" dirty="0">
                  <a:latin typeface="Ink Free" panose="03080402000500000000" pitchFamily="66" charset="0"/>
                  <a:cs typeface="MV Boli" panose="02000500030200090000" pitchFamily="2" charset="0"/>
                </a:rPr>
                <a:t>Regional Road Group (RRG) participants;</a:t>
              </a:r>
            </a:p>
            <a:p>
              <a:pPr marL="285750" indent="-285750">
                <a:buFont typeface="Arial" panose="020B0604020202020204" pitchFamily="34" charset="0"/>
                <a:buChar char="•"/>
              </a:pPr>
              <a:r>
                <a:rPr lang="en-AU" sz="1600" dirty="0">
                  <a:latin typeface="Ink Free" panose="03080402000500000000" pitchFamily="66" charset="0"/>
                  <a:cs typeface="MV Boli" panose="02000500030200090000" pitchFamily="2" charset="0"/>
                </a:rPr>
                <a:t>WALGA representative;</a:t>
              </a:r>
            </a:p>
            <a:p>
              <a:pPr marL="285750" indent="-285750">
                <a:buFont typeface="Arial" panose="020B0604020202020204" pitchFamily="34" charset="0"/>
                <a:buChar char="•"/>
              </a:pPr>
              <a:r>
                <a:rPr lang="en-AU" sz="1600" dirty="0">
                  <a:latin typeface="Ink Free" panose="03080402000500000000" pitchFamily="66" charset="0"/>
                  <a:cs typeface="MV Boli" panose="02000500030200090000" pitchFamily="2" charset="0"/>
                </a:rPr>
                <a:t>individuals with specific knowledge or experience relevant to road safety</a:t>
              </a:r>
            </a:p>
          </p:txBody>
        </p:sp>
      </p:grpSp>
      <p:grpSp>
        <p:nvGrpSpPr>
          <p:cNvPr id="16" name="Group 15">
            <a:extLst>
              <a:ext uri="{FF2B5EF4-FFF2-40B4-BE49-F238E27FC236}">
                <a16:creationId xmlns:a16="http://schemas.microsoft.com/office/drawing/2014/main" id="{D582A288-0F98-452A-8ACD-39DA3F11FF47}"/>
              </a:ext>
            </a:extLst>
          </p:cNvPr>
          <p:cNvGrpSpPr/>
          <p:nvPr/>
        </p:nvGrpSpPr>
        <p:grpSpPr>
          <a:xfrm rot="427292">
            <a:off x="7357886" y="4329640"/>
            <a:ext cx="4138645" cy="2113001"/>
            <a:chOff x="784756" y="4406288"/>
            <a:chExt cx="4138645" cy="2113001"/>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2A7E6757-EE12-4836-9B98-B5766A1A8661}"/>
                </a:ext>
              </a:extLst>
            </p:cNvPr>
            <p:cNvSpPr/>
            <p:nvPr/>
          </p:nvSpPr>
          <p:spPr>
            <a:xfrm rot="20978706">
              <a:off x="950084" y="4406288"/>
              <a:ext cx="3973317" cy="2113001"/>
            </a:xfrm>
            <a:prstGeom prst="rect">
              <a:avLst/>
            </a:prstGeom>
            <a:solidFill>
              <a:srgbClr val="1DACE6"/>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600" b="1" kern="0" noProof="1">
                  <a:solidFill>
                    <a:prstClr val="black"/>
                  </a:solidFill>
                  <a:latin typeface="MV Boli" panose="02000500030200090000" pitchFamily="2" charset="0"/>
                  <a:cs typeface="MV Boli" panose="02000500030200090000" pitchFamily="2" charset="0"/>
                </a:rPr>
                <a:t>W</a:t>
              </a:r>
              <a:r>
                <a:rPr kumimoji="0" lang="en-AU" sz="1600" b="1" i="0" u="none" strike="noStrike" kern="0" cap="none" spc="0" normalizeH="0" baseline="0" noProof="1">
                  <a:ln>
                    <a:noFill/>
                  </a:ln>
                  <a:solidFill>
                    <a:prstClr val="black"/>
                  </a:solidFill>
                  <a:effectLst/>
                  <a:uLnTx/>
                  <a:uFillTx/>
                  <a:latin typeface="MV Boli" panose="02000500030200090000" pitchFamily="2" charset="0"/>
                  <a:cs typeface="MV Boli" panose="02000500030200090000" pitchFamily="2" charset="0"/>
                </a:rPr>
                <a:t>hat is:</a:t>
              </a:r>
            </a:p>
            <a:p>
              <a:pPr marL="182563" marR="0" lvl="0" indent="-182563" defTabSz="914400" eaLnBrk="1" fontAlgn="auto" latinLnBrk="0" hangingPunct="1">
                <a:lnSpc>
                  <a:spcPct val="100000"/>
                </a:lnSpc>
                <a:spcBef>
                  <a:spcPts val="0"/>
                </a:spcBef>
                <a:spcAft>
                  <a:spcPts val="0"/>
                </a:spcAft>
                <a:buClrTx/>
                <a:buSzPct val="65000"/>
                <a:buFont typeface="Wingdings" panose="05000000000000000000" pitchFamily="2" charset="2"/>
                <a:buChar char="§"/>
                <a:tabLst/>
                <a:defRPr/>
              </a:pPr>
              <a:r>
                <a:rPr kumimoji="0" lang="en-AU" sz="1600" b="1" i="0" u="none" strike="noStrike" kern="0" cap="none" spc="0" normalizeH="0" baseline="0" noProof="1">
                  <a:ln>
                    <a:noFill/>
                  </a:ln>
                  <a:solidFill>
                    <a:prstClr val="black"/>
                  </a:solidFill>
                  <a:effectLst/>
                  <a:uLnTx/>
                  <a:uFillTx/>
                  <a:latin typeface="MV Boli" panose="02000500030200090000" pitchFamily="2" charset="0"/>
                  <a:cs typeface="MV Boli" panose="02000500030200090000" pitchFamily="2" charset="0"/>
                </a:rPr>
                <a:t>good and should be retained;</a:t>
              </a:r>
            </a:p>
            <a:p>
              <a:pPr marL="182563" marR="0" lvl="0" indent="-182563" defTabSz="914400" eaLnBrk="1" fontAlgn="auto" latinLnBrk="0" hangingPunct="1">
                <a:lnSpc>
                  <a:spcPct val="100000"/>
                </a:lnSpc>
                <a:spcBef>
                  <a:spcPts val="0"/>
                </a:spcBef>
                <a:spcAft>
                  <a:spcPts val="0"/>
                </a:spcAft>
                <a:buClrTx/>
                <a:buSzPct val="65000"/>
                <a:buFont typeface="Wingdings" panose="05000000000000000000" pitchFamily="2" charset="2"/>
                <a:buChar char="§"/>
                <a:tabLst/>
                <a:defRPr/>
              </a:pPr>
              <a:r>
                <a:rPr kumimoji="0" lang="en-AU" sz="1600" b="1" i="0" u="none" strike="noStrike" kern="0" cap="none" spc="0" normalizeH="0" baseline="0" noProof="1">
                  <a:ln>
                    <a:noFill/>
                  </a:ln>
                  <a:solidFill>
                    <a:prstClr val="black"/>
                  </a:solidFill>
                  <a:effectLst/>
                  <a:uLnTx/>
                  <a:uFillTx/>
                  <a:latin typeface="MV Boli" panose="02000500030200090000" pitchFamily="2" charset="0"/>
                  <a:cs typeface="MV Boli" panose="02000500030200090000" pitchFamily="2" charset="0"/>
                </a:rPr>
                <a:t>good but needs to be done differently;</a:t>
              </a:r>
            </a:p>
            <a:p>
              <a:pPr marL="182563" marR="0" lvl="0" indent="-182563" defTabSz="914400" eaLnBrk="1" fontAlgn="auto" latinLnBrk="0" hangingPunct="1">
                <a:lnSpc>
                  <a:spcPct val="100000"/>
                </a:lnSpc>
                <a:spcBef>
                  <a:spcPts val="0"/>
                </a:spcBef>
                <a:spcAft>
                  <a:spcPts val="0"/>
                </a:spcAft>
                <a:buClrTx/>
                <a:buSzPct val="65000"/>
                <a:buFont typeface="Wingdings" panose="05000000000000000000" pitchFamily="2" charset="2"/>
                <a:buChar char="§"/>
                <a:tabLst/>
                <a:defRPr/>
              </a:pPr>
              <a:r>
                <a:rPr kumimoji="0" lang="en-AU" sz="1600" b="1" i="0" u="none" strike="noStrike" kern="0" cap="none" spc="0" normalizeH="0" baseline="0" noProof="1">
                  <a:ln>
                    <a:noFill/>
                  </a:ln>
                  <a:solidFill>
                    <a:prstClr val="black"/>
                  </a:solidFill>
                  <a:effectLst/>
                  <a:uLnTx/>
                  <a:uFillTx/>
                  <a:latin typeface="MV Boli" panose="02000500030200090000" pitchFamily="2" charset="0"/>
                  <a:cs typeface="MV Boli" panose="02000500030200090000" pitchFamily="2" charset="0"/>
                </a:rPr>
                <a:t>done and should stop; and</a:t>
              </a:r>
            </a:p>
            <a:p>
              <a:pPr marL="182563" marR="0" lvl="0" indent="-182563" defTabSz="914400" eaLnBrk="1" fontAlgn="auto" latinLnBrk="0" hangingPunct="1">
                <a:lnSpc>
                  <a:spcPct val="100000"/>
                </a:lnSpc>
                <a:spcBef>
                  <a:spcPts val="0"/>
                </a:spcBef>
                <a:spcAft>
                  <a:spcPts val="0"/>
                </a:spcAft>
                <a:buClrTx/>
                <a:buSzPct val="65000"/>
                <a:buFont typeface="Wingdings" panose="05000000000000000000" pitchFamily="2" charset="2"/>
                <a:buChar char="§"/>
                <a:tabLst/>
                <a:defRPr/>
              </a:pPr>
              <a:r>
                <a:rPr kumimoji="0" lang="en-AU" sz="1600" b="1" i="0" u="none" strike="noStrike" kern="0" cap="none" spc="0" normalizeH="0" baseline="0" noProof="1">
                  <a:ln>
                    <a:noFill/>
                  </a:ln>
                  <a:solidFill>
                    <a:prstClr val="black"/>
                  </a:solidFill>
                  <a:effectLst/>
                  <a:uLnTx/>
                  <a:uFillTx/>
                  <a:latin typeface="MV Boli" panose="02000500030200090000" pitchFamily="2" charset="0"/>
                  <a:cs typeface="MV Boli" panose="02000500030200090000" pitchFamily="2" charset="0"/>
                </a:rPr>
                <a:t>not done but should be incorporated</a:t>
              </a:r>
              <a:r>
                <a:rPr kumimoji="0" lang="en-AU" sz="1600" b="1" i="0" u="none" strike="noStrike" kern="0" cap="none" spc="0" normalizeH="0" baseline="-25000" noProof="1">
                  <a:ln>
                    <a:noFill/>
                  </a:ln>
                  <a:solidFill>
                    <a:prstClr val="black"/>
                  </a:solidFill>
                  <a:effectLst/>
                  <a:uLnTx/>
                  <a:uFillTx/>
                  <a:latin typeface="MV Boli" panose="02000500030200090000" pitchFamily="2" charset="0"/>
                  <a:cs typeface="MV Boli" panose="02000500030200090000" pitchFamily="2" charset="0"/>
                </a:rPr>
                <a:t>.</a:t>
              </a:r>
            </a:p>
          </p:txBody>
        </p:sp>
        <p:sp>
          <p:nvSpPr>
            <p:cNvPr id="18" name="Rectangle 17">
              <a:extLst>
                <a:ext uri="{FF2B5EF4-FFF2-40B4-BE49-F238E27FC236}">
                  <a16:creationId xmlns:a16="http://schemas.microsoft.com/office/drawing/2014/main" id="{71C9861E-8BB8-42A5-864D-4897CE5AE9DE}"/>
                </a:ext>
              </a:extLst>
            </p:cNvPr>
            <p:cNvSpPr/>
            <p:nvPr/>
          </p:nvSpPr>
          <p:spPr>
            <a:xfrm rot="20978706">
              <a:off x="784756" y="4431473"/>
              <a:ext cx="3965813" cy="258978"/>
            </a:xfrm>
            <a:prstGeom prst="rect">
              <a:avLst/>
            </a:prstGeom>
            <a:solidFill>
              <a:sysClr val="windowText" lastClr="000000">
                <a:alpha val="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45315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0485"/>
            <a:ext cx="9600961" cy="1181643"/>
          </a:xfrm>
        </p:spPr>
        <p:txBody>
          <a:bodyPr/>
          <a:lstStyle/>
          <a:p>
            <a:r>
              <a:rPr lang="en-AU" dirty="0"/>
              <a:t>Overview of Review Findings</a:t>
            </a:r>
          </a:p>
        </p:txBody>
      </p:sp>
      <p:sp>
        <p:nvSpPr>
          <p:cNvPr id="3" name="Content Placeholder 2"/>
          <p:cNvSpPr>
            <a:spLocks noGrp="1"/>
          </p:cNvSpPr>
          <p:nvPr>
            <p:ph idx="4294967295"/>
          </p:nvPr>
        </p:nvSpPr>
        <p:spPr>
          <a:xfrm>
            <a:off x="1295520" y="1763207"/>
            <a:ext cx="9912412" cy="4877797"/>
          </a:xfrm>
        </p:spPr>
        <p:txBody>
          <a:bodyPr>
            <a:normAutofit/>
          </a:bodyPr>
          <a:lstStyle/>
          <a:p>
            <a:pPr>
              <a:lnSpc>
                <a:spcPct val="120000"/>
              </a:lnSpc>
              <a:buFont typeface="Wingdings" panose="05000000000000000000" pitchFamily="2" charset="2"/>
              <a:buChar char="§"/>
            </a:pPr>
            <a:r>
              <a:rPr lang="en-AU" dirty="0"/>
              <a:t>International and National literature support Black Spot </a:t>
            </a:r>
            <a:br>
              <a:rPr lang="en-AU" dirty="0"/>
            </a:br>
            <a:r>
              <a:rPr lang="en-AU" dirty="0"/>
              <a:t>programs; however, offer options and recommendations</a:t>
            </a:r>
            <a:br>
              <a:rPr lang="en-AU" dirty="0"/>
            </a:br>
            <a:r>
              <a:rPr lang="en-AU" dirty="0"/>
              <a:t>that vary from the State Black Spot (SBS) program.</a:t>
            </a:r>
          </a:p>
          <a:p>
            <a:pPr>
              <a:lnSpc>
                <a:spcPct val="120000"/>
              </a:lnSpc>
              <a:buFont typeface="Wingdings" panose="05000000000000000000" pitchFamily="2" charset="2"/>
              <a:buChar char="§"/>
            </a:pPr>
            <a:r>
              <a:rPr lang="en-AU" dirty="0"/>
              <a:t>Previous evaluations of the SBS found it is achieving road trauma reductions.  </a:t>
            </a:r>
          </a:p>
          <a:p>
            <a:pPr marL="3405188" indent="-269875">
              <a:lnSpc>
                <a:spcPct val="120000"/>
              </a:lnSpc>
              <a:buFont typeface="Wingdings" panose="05000000000000000000" pitchFamily="2" charset="2"/>
              <a:buChar char="§"/>
            </a:pPr>
            <a:r>
              <a:rPr lang="en-AU" dirty="0"/>
              <a:t>Key stakeholders support the program and the SBS is considered effective for fostering a positive relationship between Main Roads and local governments.  </a:t>
            </a:r>
          </a:p>
          <a:p>
            <a:pPr marL="3405188" indent="-269875">
              <a:lnSpc>
                <a:spcPct val="120000"/>
              </a:lnSpc>
              <a:buFont typeface="Wingdings" panose="05000000000000000000" pitchFamily="2" charset="2"/>
              <a:buChar char="§"/>
            </a:pPr>
            <a:r>
              <a:rPr lang="en-AU" dirty="0"/>
              <a:t>The SBS is still relevant; however, there are opportunities to improve the extent to which it is fit for purpose.</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5C74946B-0C80-4DDA-8AEC-9C0EF3EA698B}"/>
              </a:ext>
            </a:extLst>
          </p:cNvPr>
          <p:cNvGrpSpPr/>
          <p:nvPr/>
        </p:nvGrpSpPr>
        <p:grpSpPr>
          <a:xfrm rot="197842">
            <a:off x="8551786" y="937391"/>
            <a:ext cx="3285779" cy="2012881"/>
            <a:chOff x="8361724" y="4583799"/>
            <a:chExt cx="3360849" cy="2070761"/>
          </a:xfrm>
        </p:grpSpPr>
        <p:grpSp>
          <p:nvGrpSpPr>
            <p:cNvPr id="5" name="Group 4">
              <a:extLst>
                <a:ext uri="{FF2B5EF4-FFF2-40B4-BE49-F238E27FC236}">
                  <a16:creationId xmlns:a16="http://schemas.microsoft.com/office/drawing/2014/main" id="{D768C06C-79B4-48F9-9652-16025342B98B}"/>
                </a:ext>
              </a:extLst>
            </p:cNvPr>
            <p:cNvGrpSpPr/>
            <p:nvPr/>
          </p:nvGrpSpPr>
          <p:grpSpPr>
            <a:xfrm rot="264194">
              <a:off x="8361724" y="4583799"/>
              <a:ext cx="3360849" cy="2070761"/>
              <a:chOff x="380580" y="2050472"/>
              <a:chExt cx="2812475" cy="3587962"/>
            </a:xfrm>
            <a:solidFill>
              <a:schemeClr val="accent4">
                <a:lumMod val="60000"/>
                <a:lumOff val="40000"/>
              </a:schemeClr>
            </a:solidFill>
            <a:effectLst>
              <a:outerShdw blurRad="50800" dist="38100" algn="l" rotWithShape="0">
                <a:prstClr val="black">
                  <a:alpha val="40000"/>
                </a:prstClr>
              </a:outerShdw>
            </a:effectLst>
          </p:grpSpPr>
          <p:sp>
            <p:nvSpPr>
              <p:cNvPr id="6" name="Freeform: Shape 5">
                <a:extLst>
                  <a:ext uri="{FF2B5EF4-FFF2-40B4-BE49-F238E27FC236}">
                    <a16:creationId xmlns:a16="http://schemas.microsoft.com/office/drawing/2014/main" id="{E0A191C0-430B-4D63-A106-882BC14E30D2}"/>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grpFill/>
              <a:ln w="25400" cap="flat" cmpd="sng" algn="ctr">
                <a:noFill/>
                <a:prstDash val="solid"/>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9832423-6BA8-4A8D-884E-00FD5E4E29CE}"/>
                  </a:ext>
                </a:extLst>
              </p:cNvPr>
              <p:cNvSpPr/>
              <p:nvPr/>
            </p:nvSpPr>
            <p:spPr>
              <a:xfrm>
                <a:off x="380582" y="2050472"/>
                <a:ext cx="2812473" cy="35879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Ink Free" panose="03080402000500000000" pitchFamily="66" charset="0"/>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lang="en-US" b="1" kern="0" noProof="1">
                  <a:solidFill>
                    <a:prstClr val="black"/>
                  </a:solidFill>
                  <a:latin typeface="Ink Free" panose="03080402000500000000" pitchFamily="66" charset="0"/>
                </a:endParaRPr>
              </a:p>
            </p:txBody>
          </p:sp>
          <p:sp>
            <p:nvSpPr>
              <p:cNvPr id="8" name="Rectangle 7">
                <a:extLst>
                  <a:ext uri="{FF2B5EF4-FFF2-40B4-BE49-F238E27FC236}">
                    <a16:creationId xmlns:a16="http://schemas.microsoft.com/office/drawing/2014/main" id="{735AB4AD-BA33-4764-AF84-5DD181E21DF5}"/>
                  </a:ext>
                </a:extLst>
              </p:cNvPr>
              <p:cNvSpPr/>
              <p:nvPr/>
            </p:nvSpPr>
            <p:spPr>
              <a:xfrm>
                <a:off x="380580" y="2050472"/>
                <a:ext cx="2812473" cy="540327"/>
              </a:xfrm>
              <a:prstGeom prst="rect">
                <a:avLst/>
              </a:prstGeom>
              <a:solidFill>
                <a:srgbClr val="FFCC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BDB8B3C4-EECB-44B4-8934-62934B976CD3}"/>
                </a:ext>
              </a:extLst>
            </p:cNvPr>
            <p:cNvSpPr txBox="1"/>
            <p:nvPr/>
          </p:nvSpPr>
          <p:spPr>
            <a:xfrm rot="281445">
              <a:off x="8451350" y="4807682"/>
              <a:ext cx="3218206" cy="1614795"/>
            </a:xfrm>
            <a:prstGeom prst="rect">
              <a:avLst/>
            </a:prstGeom>
            <a:noFill/>
          </p:spPr>
          <p:txBody>
            <a:bodyPr wrap="square">
              <a:spAutoFit/>
            </a:bodyPr>
            <a:lstStyle/>
            <a:p>
              <a:pPr algn="ctr"/>
              <a:r>
                <a:rPr lang="en-AU" sz="1600" dirty="0">
                  <a:latin typeface="MV Boli" panose="02000500030200090000" pitchFamily="2" charset="0"/>
                  <a:cs typeface="MV Boli" panose="02000500030200090000" pitchFamily="2" charset="0"/>
                </a:rPr>
                <a:t>WA evaluations</a:t>
              </a:r>
            </a:p>
            <a:p>
              <a:pPr algn="ctr"/>
              <a:r>
                <a:rPr lang="en-AU" sz="1600" dirty="0">
                  <a:latin typeface="MV Boli" panose="02000500030200090000" pitchFamily="2" charset="0"/>
                  <a:cs typeface="MV Boli" panose="02000500030200090000" pitchFamily="2" charset="0"/>
                </a:rPr>
                <a:t>Meuleners and others 2008 </a:t>
              </a:r>
            </a:p>
            <a:p>
              <a:pPr algn="ctr"/>
              <a:r>
                <a:rPr lang="en-AU" sz="1600" dirty="0">
                  <a:latin typeface="MV Boli" panose="02000500030200090000" pitchFamily="2" charset="0"/>
                  <a:cs typeface="MV Boli" panose="02000500030200090000" pitchFamily="2" charset="0"/>
                </a:rPr>
                <a:t>Chow and others 2017 </a:t>
              </a:r>
            </a:p>
            <a:p>
              <a:endParaRPr lang="en-AU" sz="1600" dirty="0">
                <a:latin typeface="MV Boli" panose="02000500030200090000" pitchFamily="2" charset="0"/>
                <a:cs typeface="MV Boli" panose="02000500030200090000" pitchFamily="2" charset="0"/>
              </a:endParaRPr>
            </a:p>
            <a:p>
              <a:pPr algn="ctr"/>
              <a:r>
                <a:rPr lang="en-AU" sz="1600" dirty="0">
                  <a:latin typeface="MV Boli" panose="02000500030200090000" pitchFamily="2" charset="0"/>
                  <a:cs typeface="MV Boli" panose="02000500030200090000" pitchFamily="2" charset="0"/>
                </a:rPr>
                <a:t>Limited to evaluation of Benefit Cost Ratio projects</a:t>
              </a:r>
            </a:p>
          </p:txBody>
        </p:sp>
      </p:grpSp>
      <p:grpSp>
        <p:nvGrpSpPr>
          <p:cNvPr id="14" name="Group 13">
            <a:extLst>
              <a:ext uri="{FF2B5EF4-FFF2-40B4-BE49-F238E27FC236}">
                <a16:creationId xmlns:a16="http://schemas.microsoft.com/office/drawing/2014/main" id="{7F90587C-2F6B-4DFA-91D4-A1A1D1783B37}"/>
              </a:ext>
            </a:extLst>
          </p:cNvPr>
          <p:cNvGrpSpPr/>
          <p:nvPr/>
        </p:nvGrpSpPr>
        <p:grpSpPr>
          <a:xfrm>
            <a:off x="130635" y="4071276"/>
            <a:ext cx="4138645" cy="2113001"/>
            <a:chOff x="784756" y="4406288"/>
            <a:chExt cx="4138645" cy="2113001"/>
          </a:xfrm>
          <a:effectLst>
            <a:outerShdw blurRad="50800" dist="38100" dir="2700000" algn="tl" rotWithShape="0">
              <a:prstClr val="black">
                <a:alpha val="40000"/>
              </a:prstClr>
            </a:outerShdw>
          </a:effectLst>
        </p:grpSpPr>
        <p:sp>
          <p:nvSpPr>
            <p:cNvPr id="12" name="Rectangle 11">
              <a:extLst>
                <a:ext uri="{FF2B5EF4-FFF2-40B4-BE49-F238E27FC236}">
                  <a16:creationId xmlns:a16="http://schemas.microsoft.com/office/drawing/2014/main" id="{A24D16CA-6DA5-413E-A9CC-170F2DA48A41}"/>
                </a:ext>
              </a:extLst>
            </p:cNvPr>
            <p:cNvSpPr/>
            <p:nvPr/>
          </p:nvSpPr>
          <p:spPr>
            <a:xfrm rot="20978706">
              <a:off x="950084" y="4406288"/>
              <a:ext cx="3973317" cy="2113001"/>
            </a:xfrm>
            <a:prstGeom prst="rect">
              <a:avLst/>
            </a:prstGeom>
            <a:solidFill>
              <a:srgbClr val="1DAC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Ink Free" panose="03080402000500000000" pitchFamily="66" charset="0"/>
                </a:rPr>
                <a:t>2018 Austroads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Ink Free" panose="03080402000500000000" pitchFamily="66" charset="0"/>
                </a:rPr>
                <a:t> “although black spot programs do a good job of fixing problems in specific locations with poor crash records, </a:t>
              </a:r>
              <a:br>
                <a:rPr kumimoji="0" lang="en-AU" sz="1600" b="1" i="0" u="none" strike="noStrike" kern="0" cap="none" spc="0" normalizeH="0" baseline="0" noProof="1">
                  <a:ln>
                    <a:noFill/>
                  </a:ln>
                  <a:solidFill>
                    <a:prstClr val="black"/>
                  </a:solidFill>
                  <a:effectLst/>
                  <a:uLnTx/>
                  <a:uFillTx/>
                  <a:latin typeface="Ink Free" panose="03080402000500000000" pitchFamily="66" charset="0"/>
                </a:rPr>
              </a:br>
              <a:r>
                <a:rPr kumimoji="0" lang="en-AU" sz="1600" b="1" i="0" u="none" strike="noStrike" kern="0" cap="none" spc="0" normalizeH="0" baseline="0" noProof="1">
                  <a:ln>
                    <a:noFill/>
                  </a:ln>
                  <a:solidFill>
                    <a:prstClr val="black"/>
                  </a:solidFill>
                  <a:effectLst/>
                  <a:uLnTx/>
                  <a:uFillTx/>
                  <a:latin typeface="Ink Free" panose="03080402000500000000" pitchFamily="66" charset="0"/>
                </a:rPr>
                <a:t>the majority of crash sites are widely dispersed across the road network.” </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sp>
          <p:nvSpPr>
            <p:cNvPr id="13" name="Rectangle 12">
              <a:extLst>
                <a:ext uri="{FF2B5EF4-FFF2-40B4-BE49-F238E27FC236}">
                  <a16:creationId xmlns:a16="http://schemas.microsoft.com/office/drawing/2014/main" id="{9F54CD50-F83A-4F8C-B88C-5921B8E94CE2}"/>
                </a:ext>
              </a:extLst>
            </p:cNvPr>
            <p:cNvSpPr/>
            <p:nvPr/>
          </p:nvSpPr>
          <p:spPr>
            <a:xfrm rot="20978706">
              <a:off x="784756" y="4431473"/>
              <a:ext cx="3965813" cy="258978"/>
            </a:xfrm>
            <a:prstGeom prst="rect">
              <a:avLst/>
            </a:prstGeom>
            <a:solidFill>
              <a:sysClr val="windowText" lastClr="000000">
                <a:alpha val="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2580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191087" cy="1181643"/>
          </a:xfrm>
        </p:spPr>
        <p:txBody>
          <a:bodyPr/>
          <a:lstStyle/>
          <a:p>
            <a:r>
              <a:rPr lang="en-AU" dirty="0"/>
              <a:t>Diving into the findings - administration </a:t>
            </a:r>
          </a:p>
        </p:txBody>
      </p:sp>
      <p:sp>
        <p:nvSpPr>
          <p:cNvPr id="3" name="Content Placeholder 2"/>
          <p:cNvSpPr>
            <a:spLocks noGrp="1"/>
          </p:cNvSpPr>
          <p:nvPr>
            <p:ph idx="4294967295"/>
          </p:nvPr>
        </p:nvSpPr>
        <p:spPr>
          <a:xfrm>
            <a:off x="1295520" y="1821038"/>
            <a:ext cx="10058280" cy="4780059"/>
          </a:xfrm>
        </p:spPr>
        <p:txBody>
          <a:bodyPr>
            <a:normAutofit/>
          </a:bodyPr>
          <a:lstStyle/>
          <a:p>
            <a:pPr>
              <a:lnSpc>
                <a:spcPct val="120000"/>
              </a:lnSpc>
              <a:buFont typeface="Wingdings" panose="05000000000000000000" pitchFamily="2" charset="2"/>
              <a:buChar char="§"/>
            </a:pPr>
            <a:r>
              <a:rPr lang="en-AU" dirty="0"/>
              <a:t>The SBS administration, particularly the application process was the issue most commonly and broadly commented upon by stakeholders.</a:t>
            </a:r>
          </a:p>
          <a:p>
            <a:pPr>
              <a:lnSpc>
                <a:spcPct val="120000"/>
              </a:lnSpc>
              <a:buFont typeface="Wingdings" panose="05000000000000000000" pitchFamily="2" charset="2"/>
              <a:buChar char="§"/>
            </a:pPr>
            <a:r>
              <a:rPr lang="en-AU" dirty="0"/>
              <a:t>Online nomination, monitoring and reporting has been requested, with improvements in the data and system functionality available for local governments to use.</a:t>
            </a:r>
          </a:p>
          <a:p>
            <a:pPr>
              <a:lnSpc>
                <a:spcPct val="120000"/>
              </a:lnSpc>
              <a:buFont typeface="Wingdings" panose="05000000000000000000" pitchFamily="2" charset="2"/>
              <a:buChar char="§"/>
            </a:pPr>
            <a:r>
              <a:rPr lang="en-AU" dirty="0"/>
              <a:t>Stakeholders requested greater support from MRWA for local governments without the relevant expertise.</a:t>
            </a:r>
          </a:p>
          <a:p>
            <a:pPr marL="3135313" indent="-261938">
              <a:lnSpc>
                <a:spcPct val="120000"/>
              </a:lnSpc>
              <a:spcAft>
                <a:spcPts val="1200"/>
              </a:spcAft>
              <a:buFont typeface="Wingdings" panose="05000000000000000000" pitchFamily="2" charset="2"/>
              <a:buChar char="§"/>
            </a:pPr>
            <a:r>
              <a:rPr lang="en-AU" dirty="0"/>
              <a:t>Literature reviewed provided variations, such as longer term and area/region wide planning that could be considered.</a:t>
            </a:r>
          </a:p>
          <a:p>
            <a:pPr marL="3135313" indent="0">
              <a:lnSpc>
                <a:spcPct val="120000"/>
              </a:lnSpc>
              <a:buNone/>
            </a:pPr>
            <a:r>
              <a:rPr lang="en-AU" dirty="0"/>
              <a:t>The administration of the SBS is an area of focus for change.  </a:t>
            </a:r>
          </a:p>
          <a:p>
            <a:pPr>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40FF3001-02DB-499C-B0C2-0BC832F7CF40}"/>
              </a:ext>
            </a:extLst>
          </p:cNvPr>
          <p:cNvGrpSpPr/>
          <p:nvPr/>
        </p:nvGrpSpPr>
        <p:grpSpPr>
          <a:xfrm>
            <a:off x="60964" y="4598126"/>
            <a:ext cx="3274420" cy="1828798"/>
            <a:chOff x="784756" y="4406288"/>
            <a:chExt cx="4138645" cy="2113001"/>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E371A4A9-ECAD-4B88-9EB5-4A0AAE4596EB}"/>
                </a:ext>
              </a:extLst>
            </p:cNvPr>
            <p:cNvSpPr/>
            <p:nvPr/>
          </p:nvSpPr>
          <p:spPr>
            <a:xfrm rot="20978706">
              <a:off x="950084" y="4406288"/>
              <a:ext cx="3973317" cy="2113001"/>
            </a:xfrm>
            <a:prstGeom prst="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dirty="0">
                  <a:latin typeface="Ink Free" panose="03080402000500000000" pitchFamily="66" charset="0"/>
                  <a:ea typeface="Arial" panose="020B0604020202020204" pitchFamily="34" charset="0"/>
                </a:rPr>
                <a:t>T</a:t>
              </a:r>
              <a:r>
                <a:rPr lang="en-AU" sz="1800" dirty="0">
                  <a:effectLst/>
                  <a:latin typeface="Ink Free" panose="03080402000500000000" pitchFamily="66" charset="0"/>
                  <a:ea typeface="Arial" panose="020B0604020202020204" pitchFamily="34" charset="0"/>
                </a:rPr>
                <a:t>he Crash Map Tool has been well received by stakeholders and there is appetite for further development</a:t>
              </a:r>
              <a:r>
                <a:rPr kumimoji="0" lang="en-AU" sz="1600" b="1" i="0" u="none" strike="noStrike" kern="0" cap="none" spc="0" normalizeH="0" baseline="0" noProof="1">
                  <a:ln>
                    <a:noFill/>
                  </a:ln>
                  <a:solidFill>
                    <a:prstClr val="black"/>
                  </a:solidFill>
                  <a:effectLst/>
                  <a:uLnTx/>
                  <a:uFillTx/>
                  <a:latin typeface="Ink Free" panose="03080402000500000000" pitchFamily="66" charset="0"/>
                </a:rPr>
                <a:t> </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sp>
          <p:nvSpPr>
            <p:cNvPr id="9" name="Rectangle 8">
              <a:extLst>
                <a:ext uri="{FF2B5EF4-FFF2-40B4-BE49-F238E27FC236}">
                  <a16:creationId xmlns:a16="http://schemas.microsoft.com/office/drawing/2014/main" id="{1D81574A-86B5-4868-B70C-46E08FABF6A0}"/>
                </a:ext>
              </a:extLst>
            </p:cNvPr>
            <p:cNvSpPr/>
            <p:nvPr/>
          </p:nvSpPr>
          <p:spPr>
            <a:xfrm rot="20978706">
              <a:off x="784756" y="4431473"/>
              <a:ext cx="3965813" cy="258978"/>
            </a:xfrm>
            <a:prstGeom prst="rect">
              <a:avLst/>
            </a:prstGeom>
            <a:solidFill>
              <a:sysClr val="windowText" lastClr="000000">
                <a:alpha val="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pic>
        <p:nvPicPr>
          <p:cNvPr id="13" name="Graphic 12" descr="Lightbulb and gear with solid fill">
            <a:extLst>
              <a:ext uri="{FF2B5EF4-FFF2-40B4-BE49-F238E27FC236}">
                <a16:creationId xmlns:a16="http://schemas.microsoft.com/office/drawing/2014/main" id="{2E465796-F46E-4FB9-B9F1-C64640851B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2049" y="5266342"/>
            <a:ext cx="676734" cy="676734"/>
          </a:xfrm>
          <a:prstGeom prst="rect">
            <a:avLst/>
          </a:prstGeom>
        </p:spPr>
      </p:pic>
    </p:spTree>
    <p:extLst>
      <p:ext uri="{BB962C8B-B14F-4D97-AF65-F5344CB8AC3E}">
        <p14:creationId xmlns:p14="http://schemas.microsoft.com/office/powerpoint/2010/main" val="2270711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Current action - administration </a:t>
            </a:r>
          </a:p>
        </p:txBody>
      </p:sp>
      <p:sp>
        <p:nvSpPr>
          <p:cNvPr id="3" name="Content Placeholder 2"/>
          <p:cNvSpPr>
            <a:spLocks noGrp="1"/>
          </p:cNvSpPr>
          <p:nvPr>
            <p:ph idx="4294967295"/>
          </p:nvPr>
        </p:nvSpPr>
        <p:spPr>
          <a:xfrm>
            <a:off x="1295520" y="1821038"/>
            <a:ext cx="10058280" cy="4762642"/>
          </a:xfrm>
        </p:spPr>
        <p:txBody>
          <a:bodyPr>
            <a:normAutofit/>
          </a:bodyPr>
          <a:lstStyle/>
          <a:p>
            <a:pPr marL="0" indent="0">
              <a:lnSpc>
                <a:spcPct val="120000"/>
              </a:lnSpc>
              <a:buNone/>
            </a:pPr>
            <a:r>
              <a:rPr lang="en-AU" dirty="0"/>
              <a:t>The MRWA Crash Map Tool continues to be developed, </a:t>
            </a:r>
            <a:br>
              <a:rPr lang="en-AU" dirty="0"/>
            </a:br>
            <a:r>
              <a:rPr lang="en-AU" dirty="0"/>
              <a:t>including the following:</a:t>
            </a:r>
          </a:p>
          <a:p>
            <a:pPr>
              <a:lnSpc>
                <a:spcPct val="120000"/>
              </a:lnSpc>
              <a:buFont typeface="Wingdings" panose="05000000000000000000" pitchFamily="2" charset="2"/>
              <a:buChar char="§"/>
            </a:pPr>
            <a:r>
              <a:rPr lang="en-AU" dirty="0"/>
              <a:t>mapping and crash monitoring tools;</a:t>
            </a:r>
          </a:p>
          <a:p>
            <a:pPr>
              <a:lnSpc>
                <a:spcPct val="120000"/>
              </a:lnSpc>
              <a:buFont typeface="Wingdings" panose="05000000000000000000" pitchFamily="2" charset="2"/>
              <a:buChar char="§"/>
            </a:pPr>
            <a:r>
              <a:rPr lang="en-AU" dirty="0"/>
              <a:t>road safety engineering resources;</a:t>
            </a:r>
          </a:p>
          <a:p>
            <a:pPr>
              <a:lnSpc>
                <a:spcPct val="120000"/>
              </a:lnSpc>
              <a:buFont typeface="Wingdings" panose="05000000000000000000" pitchFamily="2" charset="2"/>
              <a:buChar char="§"/>
            </a:pPr>
            <a:r>
              <a:rPr lang="en-AU" dirty="0"/>
              <a:t>crash cluster queries, crash queries, crash reports and </a:t>
            </a:r>
            <a:br>
              <a:rPr lang="en-AU" dirty="0"/>
            </a:br>
            <a:r>
              <a:rPr lang="en-AU" dirty="0"/>
              <a:t>collision diagrams;</a:t>
            </a:r>
          </a:p>
          <a:p>
            <a:pPr>
              <a:lnSpc>
                <a:spcPct val="120000"/>
              </a:lnSpc>
              <a:buFont typeface="Wingdings" panose="05000000000000000000" pitchFamily="2" charset="2"/>
              <a:buChar char="§"/>
            </a:pPr>
            <a:r>
              <a:rPr lang="en-AU" dirty="0"/>
              <a:t>expanded treatment selection options and economic appraisal;</a:t>
            </a:r>
          </a:p>
          <a:p>
            <a:pPr>
              <a:lnSpc>
                <a:spcPct val="120000"/>
              </a:lnSpc>
              <a:buFont typeface="Wingdings" panose="05000000000000000000" pitchFamily="2" charset="2"/>
              <a:buChar char="§"/>
            </a:pPr>
            <a:r>
              <a:rPr lang="en-AU" dirty="0"/>
              <a:t>Black Spot crash-based and inspection-based applications; with</a:t>
            </a:r>
          </a:p>
          <a:p>
            <a:pPr>
              <a:lnSpc>
                <a:spcPct val="120000"/>
              </a:lnSpc>
              <a:buFont typeface="Wingdings" panose="05000000000000000000" pitchFamily="2" charset="2"/>
              <a:buChar char="§"/>
            </a:pPr>
            <a:r>
              <a:rPr lang="en-AU" dirty="0"/>
              <a:t>reviewed Crash Reduction Factors; and </a:t>
            </a:r>
          </a:p>
          <a:p>
            <a:pPr>
              <a:lnSpc>
                <a:spcPct val="120000"/>
              </a:lnSpc>
              <a:buFont typeface="Wingdings" panose="05000000000000000000" pitchFamily="2" charset="2"/>
              <a:buChar char="§"/>
            </a:pPr>
            <a:r>
              <a:rPr lang="en-AU" dirty="0"/>
              <a:t>revised life of treatments, for example increasing the life of roundabouts.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171F5666-3291-416B-BE08-744FD9C1A682}"/>
              </a:ext>
            </a:extLst>
          </p:cNvPr>
          <p:cNvPicPr>
            <a:picLocks noChangeAspect="1"/>
          </p:cNvPicPr>
          <p:nvPr/>
        </p:nvPicPr>
        <p:blipFill>
          <a:blip r:embed="rId3"/>
          <a:stretch>
            <a:fillRect/>
          </a:stretch>
        </p:blipFill>
        <p:spPr>
          <a:xfrm>
            <a:off x="8264434" y="1040664"/>
            <a:ext cx="3601488" cy="332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1059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Dive into the findings - funding </a:t>
            </a:r>
          </a:p>
        </p:txBody>
      </p:sp>
      <p:sp>
        <p:nvSpPr>
          <p:cNvPr id="3" name="Content Placeholder 2"/>
          <p:cNvSpPr>
            <a:spLocks noGrp="1"/>
          </p:cNvSpPr>
          <p:nvPr>
            <p:ph idx="4294967295"/>
          </p:nvPr>
        </p:nvSpPr>
        <p:spPr>
          <a:xfrm>
            <a:off x="1295520" y="1821038"/>
            <a:ext cx="10581406" cy="4710518"/>
          </a:xfrm>
        </p:spPr>
        <p:txBody>
          <a:bodyPr>
            <a:normAutofit fontScale="92500" lnSpcReduction="10000"/>
          </a:bodyPr>
          <a:lstStyle/>
          <a:p>
            <a:pPr>
              <a:lnSpc>
                <a:spcPct val="120000"/>
              </a:lnSpc>
              <a:buFont typeface="Wingdings" panose="05000000000000000000" pitchFamily="2" charset="2"/>
              <a:buChar char="§"/>
            </a:pPr>
            <a:r>
              <a:rPr lang="en-AU" dirty="0"/>
              <a:t>Stakeholders support ongoing funding through the SBS; </a:t>
            </a:r>
            <a:br>
              <a:rPr lang="en-AU" dirty="0"/>
            </a:br>
            <a:r>
              <a:rPr lang="en-AU" dirty="0"/>
              <a:t>however, variations to the funding approach were suggested.</a:t>
            </a:r>
          </a:p>
          <a:p>
            <a:pPr>
              <a:lnSpc>
                <a:spcPct val="120000"/>
              </a:lnSpc>
              <a:buFont typeface="Wingdings" panose="05000000000000000000" pitchFamily="2" charset="2"/>
              <a:buChar char="§"/>
            </a:pPr>
            <a:r>
              <a:rPr lang="en-AU" dirty="0"/>
              <a:t>Some stakeholders cited instances where nominations may be for </a:t>
            </a:r>
            <a:r>
              <a:rPr lang="en-AU"/>
              <a:t>projects not </a:t>
            </a:r>
            <a:r>
              <a:rPr lang="en-AU" dirty="0"/>
              <a:t>wholly focused on providing road safety benefits. </a:t>
            </a:r>
          </a:p>
          <a:p>
            <a:pPr>
              <a:lnSpc>
                <a:spcPct val="120000"/>
              </a:lnSpc>
              <a:buFont typeface="Wingdings" panose="05000000000000000000" pitchFamily="2" charset="2"/>
              <a:buChar char="§"/>
            </a:pPr>
            <a:r>
              <a:rPr lang="en-AU" dirty="0"/>
              <a:t>Literature which discussed funding primarily recommended:</a:t>
            </a:r>
          </a:p>
          <a:p>
            <a:pPr marL="627063" indent="-357188">
              <a:lnSpc>
                <a:spcPct val="120000"/>
              </a:lnSpc>
              <a:spcBef>
                <a:spcPts val="600"/>
              </a:spcBef>
              <a:buSzPct val="60000"/>
              <a:buFont typeface="Wingdings" panose="05000000000000000000" pitchFamily="2" charset="2"/>
              <a:buChar char="§"/>
            </a:pPr>
            <a:r>
              <a:rPr lang="en-AU" dirty="0"/>
              <a:t>securing stable funding;</a:t>
            </a:r>
          </a:p>
          <a:p>
            <a:pPr marL="627063" indent="-357188">
              <a:lnSpc>
                <a:spcPct val="120000"/>
              </a:lnSpc>
              <a:spcBef>
                <a:spcPts val="600"/>
              </a:spcBef>
              <a:buSzPct val="60000"/>
              <a:buFont typeface="Wingdings" panose="05000000000000000000" pitchFamily="2" charset="2"/>
              <a:buChar char="§"/>
            </a:pPr>
            <a:r>
              <a:rPr lang="en-AU" dirty="0"/>
              <a:t>shifting from retrospective Black Spot re-engineering to a prospective staged delivery for corridors or precincts, including speed adjustments; and</a:t>
            </a:r>
          </a:p>
          <a:p>
            <a:pPr marL="627063" indent="-357188">
              <a:lnSpc>
                <a:spcPct val="120000"/>
              </a:lnSpc>
              <a:spcBef>
                <a:spcPts val="600"/>
              </a:spcBef>
              <a:buSzPct val="60000"/>
              <a:buFont typeface="Wingdings" panose="05000000000000000000" pitchFamily="2" charset="2"/>
              <a:buChar char="§"/>
            </a:pPr>
            <a:r>
              <a:rPr lang="en-AU" dirty="0"/>
              <a:t>reducing motorcycle crash risk through various changes including funding treatments and maintenance of high-risk routes.</a:t>
            </a:r>
          </a:p>
          <a:p>
            <a:pPr marL="627063" indent="0">
              <a:lnSpc>
                <a:spcPct val="120000"/>
              </a:lnSpc>
              <a:buNone/>
            </a:pPr>
            <a:r>
              <a:rPr lang="en-AU" dirty="0"/>
              <a:t>Trends regarding basis of nomination, BCR or Audit, and numbers of nominations seeking funding provide insight into changes that may be required to improve ‘fitness for purpose’.</a:t>
            </a:r>
          </a:p>
          <a:p>
            <a:pPr>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6AA82F8D-C235-4111-88F4-F486FBC7E303}"/>
              </a:ext>
            </a:extLst>
          </p:cNvPr>
          <p:cNvGrpSpPr/>
          <p:nvPr/>
        </p:nvGrpSpPr>
        <p:grpSpPr>
          <a:xfrm rot="154060">
            <a:off x="8672449" y="541028"/>
            <a:ext cx="3288591" cy="1745909"/>
            <a:chOff x="8358848" y="4583799"/>
            <a:chExt cx="3363725" cy="2070761"/>
          </a:xfrm>
        </p:grpSpPr>
        <p:grpSp>
          <p:nvGrpSpPr>
            <p:cNvPr id="6" name="Group 5">
              <a:extLst>
                <a:ext uri="{FF2B5EF4-FFF2-40B4-BE49-F238E27FC236}">
                  <a16:creationId xmlns:a16="http://schemas.microsoft.com/office/drawing/2014/main" id="{D55A364B-2E5C-4B50-B7A5-87A7CD1036EE}"/>
                </a:ext>
              </a:extLst>
            </p:cNvPr>
            <p:cNvGrpSpPr/>
            <p:nvPr/>
          </p:nvGrpSpPr>
          <p:grpSpPr>
            <a:xfrm rot="264194">
              <a:off x="8361724" y="4583799"/>
              <a:ext cx="3360849" cy="2070761"/>
              <a:chOff x="380580" y="2050472"/>
              <a:chExt cx="2812475" cy="3587962"/>
            </a:xfrm>
            <a:solidFill>
              <a:schemeClr val="accent4">
                <a:lumMod val="60000"/>
                <a:lumOff val="40000"/>
              </a:schemeClr>
            </a:solidFill>
            <a:effectLst>
              <a:outerShdw blurRad="50800" dist="38100" algn="l" rotWithShape="0">
                <a:prstClr val="black">
                  <a:alpha val="40000"/>
                </a:prstClr>
              </a:outerShdw>
            </a:effectLst>
          </p:grpSpPr>
          <p:sp>
            <p:nvSpPr>
              <p:cNvPr id="8" name="Freeform: Shape 7">
                <a:extLst>
                  <a:ext uri="{FF2B5EF4-FFF2-40B4-BE49-F238E27FC236}">
                    <a16:creationId xmlns:a16="http://schemas.microsoft.com/office/drawing/2014/main" id="{34778854-6375-469E-B0C1-EF3B13B4DE8F}"/>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grpFill/>
              <a:ln w="25400" cap="flat" cmpd="sng" algn="ctr">
                <a:noFill/>
                <a:prstDash val="solid"/>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D6D6524-AFF2-4CAE-AA2F-F1A5E31CDAFD}"/>
                  </a:ext>
                </a:extLst>
              </p:cNvPr>
              <p:cNvSpPr/>
              <p:nvPr/>
            </p:nvSpPr>
            <p:spPr>
              <a:xfrm>
                <a:off x="380582" y="2050472"/>
                <a:ext cx="2812473" cy="3587962"/>
              </a:xfrm>
              <a:prstGeom prst="rect">
                <a:avLst/>
              </a:prstGeom>
              <a:solidFill>
                <a:schemeClr val="accent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Ink Free" panose="03080402000500000000" pitchFamily="66" charset="0"/>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lang="en-US" b="1" kern="0" noProof="1">
                  <a:solidFill>
                    <a:prstClr val="black"/>
                  </a:solidFill>
                  <a:latin typeface="Ink Free" panose="03080402000500000000" pitchFamily="66" charset="0"/>
                </a:endParaRPr>
              </a:p>
            </p:txBody>
          </p:sp>
          <p:sp>
            <p:nvSpPr>
              <p:cNvPr id="10" name="Rectangle 9">
                <a:extLst>
                  <a:ext uri="{FF2B5EF4-FFF2-40B4-BE49-F238E27FC236}">
                    <a16:creationId xmlns:a16="http://schemas.microsoft.com/office/drawing/2014/main" id="{B065FBC6-ADC8-40D1-B0EE-271EF92EC152}"/>
                  </a:ext>
                </a:extLst>
              </p:cNvPr>
              <p:cNvSpPr/>
              <p:nvPr/>
            </p:nvSpPr>
            <p:spPr>
              <a:xfrm>
                <a:off x="380580" y="2050472"/>
                <a:ext cx="2812473" cy="540327"/>
              </a:xfrm>
              <a:prstGeom prst="rect">
                <a:avLst/>
              </a:prstGeom>
              <a:solidFill>
                <a:srgbClr val="A6C9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445ADE4A-8802-41D9-ABD5-3CB47D98E757}"/>
                </a:ext>
              </a:extLst>
            </p:cNvPr>
            <p:cNvSpPr txBox="1"/>
            <p:nvPr/>
          </p:nvSpPr>
          <p:spPr>
            <a:xfrm rot="261515">
              <a:off x="8358848" y="4625384"/>
              <a:ext cx="3310841" cy="1971231"/>
            </a:xfrm>
            <a:prstGeom prst="rect">
              <a:avLst/>
            </a:prstGeom>
            <a:noFill/>
          </p:spPr>
          <p:txBody>
            <a:bodyPr wrap="square">
              <a:spAutoFit/>
            </a:bodyPr>
            <a:lstStyle/>
            <a:p>
              <a:pPr algn="ctr"/>
              <a:r>
                <a:rPr lang="en-AU" sz="1700" b="1" dirty="0">
                  <a:latin typeface="Bradley Hand ITC" panose="03070402050302030203" pitchFamily="66" charset="0"/>
                  <a:cs typeface="Vijaya" panose="020B0502040204020203" pitchFamily="18" charset="0"/>
                </a:rPr>
                <a:t>Funding trends for metropolitan and regional areas are different in relation to basis of nomination, BCR or Audit, and numbers of nominations seeking funding.</a:t>
              </a:r>
            </a:p>
          </p:txBody>
        </p:sp>
      </p:grpSp>
      <p:pic>
        <p:nvPicPr>
          <p:cNvPr id="11" name="Graphic 10" descr="Lightbulb and gear with solid fill">
            <a:extLst>
              <a:ext uri="{FF2B5EF4-FFF2-40B4-BE49-F238E27FC236}">
                <a16:creationId xmlns:a16="http://schemas.microsoft.com/office/drawing/2014/main" id="{64852396-244A-4279-A02D-C4AE14D6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3712" y="5595113"/>
            <a:ext cx="676734" cy="676734"/>
          </a:xfrm>
          <a:prstGeom prst="rect">
            <a:avLst/>
          </a:prstGeom>
        </p:spPr>
      </p:pic>
    </p:spTree>
    <p:extLst>
      <p:ext uri="{BB962C8B-B14F-4D97-AF65-F5344CB8AC3E}">
        <p14:creationId xmlns:p14="http://schemas.microsoft.com/office/powerpoint/2010/main" val="83432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Current action - funding </a:t>
            </a:r>
          </a:p>
        </p:txBody>
      </p:sp>
      <p:sp>
        <p:nvSpPr>
          <p:cNvPr id="3" name="Content Placeholder 2"/>
          <p:cNvSpPr>
            <a:spLocks noGrp="1"/>
          </p:cNvSpPr>
          <p:nvPr>
            <p:ph idx="4294967295"/>
          </p:nvPr>
        </p:nvSpPr>
        <p:spPr>
          <a:xfrm>
            <a:off x="1295520" y="1821038"/>
            <a:ext cx="10058280" cy="4701682"/>
          </a:xfrm>
        </p:spPr>
        <p:txBody>
          <a:bodyPr>
            <a:normAutofit fontScale="92500" lnSpcReduction="10000"/>
          </a:bodyPr>
          <a:lstStyle/>
          <a:p>
            <a:pPr>
              <a:lnSpc>
                <a:spcPct val="120000"/>
              </a:lnSpc>
              <a:buFont typeface="Wingdings" panose="05000000000000000000" pitchFamily="2" charset="2"/>
              <a:buChar char="§"/>
            </a:pPr>
            <a:r>
              <a:rPr lang="en-AU" dirty="0"/>
              <a:t>The State Road Funds to Local Government Agreement (Agreement) 2018/19 to 2022/23 states that the State Road Funds to Local Government Advisory Committee (SAC) is responsible for overarching policy and procedures for administration of the agreement and RRGs are responsible for developing regional specific policies and procedures within the framework set.</a:t>
            </a:r>
          </a:p>
          <a:p>
            <a:pPr>
              <a:lnSpc>
                <a:spcPct val="120000"/>
              </a:lnSpc>
              <a:buFont typeface="Wingdings" panose="05000000000000000000" pitchFamily="2" charset="2"/>
              <a:buChar char="§"/>
            </a:pPr>
            <a:r>
              <a:rPr lang="en-AU" dirty="0"/>
              <a:t>RRGs recommendations to the SAC may include the SBS.</a:t>
            </a:r>
          </a:p>
          <a:p>
            <a:pPr marL="2333625" indent="-357188">
              <a:lnSpc>
                <a:spcPct val="120000"/>
              </a:lnSpc>
              <a:buFont typeface="Wingdings" panose="05000000000000000000" pitchFamily="2" charset="2"/>
              <a:buChar char="§"/>
            </a:pPr>
            <a:r>
              <a:rPr lang="en-AU" dirty="0"/>
              <a:t>The National Road Safety Strategy includes commitments to:</a:t>
            </a:r>
          </a:p>
          <a:p>
            <a:pPr marL="2690813" indent="-357188">
              <a:lnSpc>
                <a:spcPct val="120000"/>
              </a:lnSpc>
              <a:buSzPct val="60000"/>
              <a:buFont typeface="Wingdings" panose="05000000000000000000" pitchFamily="2" charset="2"/>
              <a:buChar char="§"/>
            </a:pPr>
            <a:r>
              <a:rPr lang="en-AU" dirty="0"/>
              <a:t>apply safe system principles for </a:t>
            </a:r>
            <a:r>
              <a:rPr lang="en-AU" b="1" dirty="0"/>
              <a:t>investments</a:t>
            </a:r>
            <a:r>
              <a:rPr lang="en-AU" dirty="0"/>
              <a:t>, including best practice speed management;</a:t>
            </a:r>
          </a:p>
          <a:p>
            <a:pPr marL="2690813" indent="-357188">
              <a:lnSpc>
                <a:spcPct val="120000"/>
              </a:lnSpc>
              <a:buSzPct val="60000"/>
              <a:buFont typeface="Wingdings" panose="05000000000000000000" pitchFamily="2" charset="2"/>
              <a:buChar char="§"/>
            </a:pPr>
            <a:r>
              <a:rPr lang="en-AU" dirty="0"/>
              <a:t>targeted programs to reduce road trauma on key state routes; and</a:t>
            </a:r>
          </a:p>
          <a:p>
            <a:pPr marL="2690813" indent="-357188">
              <a:lnSpc>
                <a:spcPct val="120000"/>
              </a:lnSpc>
              <a:buSzPct val="60000"/>
              <a:buFont typeface="Wingdings" panose="05000000000000000000" pitchFamily="2" charset="2"/>
              <a:buChar char="§"/>
            </a:pPr>
            <a:r>
              <a:rPr lang="en-AU" b="1" dirty="0"/>
              <a:t>invest</a:t>
            </a:r>
            <a:r>
              <a:rPr lang="en-AU" dirty="0"/>
              <a:t> in local government road networks through Network Wide Safety Plans for local council areas.</a:t>
            </a:r>
          </a:p>
          <a:p>
            <a:pPr marL="2333625" indent="-357188">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4FC03615-208B-4694-8BC9-8DE031AD33A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49093" y="4220473"/>
            <a:ext cx="2003818" cy="1864118"/>
          </a:xfrm>
          <a:prstGeom prst="rect">
            <a:avLst/>
          </a:prstGeom>
        </p:spPr>
      </p:pic>
    </p:spTree>
    <p:extLst>
      <p:ext uri="{BB962C8B-B14F-4D97-AF65-F5344CB8AC3E}">
        <p14:creationId xmlns:p14="http://schemas.microsoft.com/office/powerpoint/2010/main" val="43101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Findings – governance and accountability </a:t>
            </a:r>
          </a:p>
        </p:txBody>
      </p:sp>
      <p:sp>
        <p:nvSpPr>
          <p:cNvPr id="3" name="Content Placeholder 2"/>
          <p:cNvSpPr>
            <a:spLocks noGrp="1"/>
          </p:cNvSpPr>
          <p:nvPr>
            <p:ph idx="4294967295"/>
          </p:nvPr>
        </p:nvSpPr>
        <p:spPr>
          <a:xfrm>
            <a:off x="1295520" y="1777493"/>
            <a:ext cx="10058280" cy="4753933"/>
          </a:xfrm>
        </p:spPr>
        <p:txBody>
          <a:bodyPr>
            <a:normAutofit fontScale="92500" lnSpcReduction="20000"/>
          </a:bodyPr>
          <a:lstStyle/>
          <a:p>
            <a:pPr>
              <a:lnSpc>
                <a:spcPct val="120000"/>
              </a:lnSpc>
              <a:buFont typeface="Wingdings" panose="05000000000000000000" pitchFamily="2" charset="2"/>
              <a:buChar char="§"/>
            </a:pPr>
            <a:r>
              <a:rPr lang="en-AU" dirty="0"/>
              <a:t>Many stakeholders made statements regarding effectiveness of  governance</a:t>
            </a:r>
            <a:br>
              <a:rPr lang="en-AU" dirty="0"/>
            </a:br>
            <a:r>
              <a:rPr lang="en-AU" dirty="0"/>
              <a:t>arrangements. </a:t>
            </a:r>
          </a:p>
          <a:p>
            <a:pPr>
              <a:lnSpc>
                <a:spcPct val="120000"/>
              </a:lnSpc>
              <a:buFont typeface="Wingdings" panose="05000000000000000000" pitchFamily="2" charset="2"/>
              <a:buChar char="§"/>
            </a:pPr>
            <a:r>
              <a:rPr lang="en-AU" dirty="0"/>
              <a:t>Statements included:</a:t>
            </a:r>
          </a:p>
          <a:p>
            <a:pPr marL="0" indent="0">
              <a:lnSpc>
                <a:spcPct val="120000"/>
              </a:lnSpc>
              <a:buNone/>
            </a:pPr>
            <a:r>
              <a:rPr lang="en-AU" dirty="0"/>
              <a:t>    Some nominations may not be fully investigated for appropriate counter measures,</a:t>
            </a:r>
          </a:p>
          <a:p>
            <a:pPr marL="0" indent="0">
              <a:lnSpc>
                <a:spcPct val="120000"/>
              </a:lnSpc>
              <a:buNone/>
            </a:pPr>
            <a:r>
              <a:rPr lang="en-AU" dirty="0"/>
              <a:t>    Some nominations for projects not wholly focused on road safety benefits,</a:t>
            </a:r>
          </a:p>
          <a:p>
            <a:pPr marL="0" indent="0">
              <a:lnSpc>
                <a:spcPct val="120000"/>
              </a:lnSpc>
              <a:buNone/>
            </a:pPr>
            <a:r>
              <a:rPr lang="en-AU" dirty="0"/>
              <a:t>    Question requirements for safety auditing of projects and project reporting requirement.</a:t>
            </a:r>
          </a:p>
          <a:p>
            <a:pPr>
              <a:lnSpc>
                <a:spcPct val="120000"/>
              </a:lnSpc>
              <a:spcAft>
                <a:spcPts val="800"/>
              </a:spcAft>
              <a:buFont typeface="Wingdings" panose="05000000000000000000" pitchFamily="2" charset="2"/>
              <a:buChar char="§"/>
            </a:pPr>
            <a:r>
              <a:rPr lang="en-AU" dirty="0"/>
              <a:t>Understanding effectiveness and appropriate governance was identified in literature as enabling the development of a road safety culture, and reporting as a requirement for ensuring real attention is brought to all safety concerns, defining responsibilities, decision-making and auditing. </a:t>
            </a:r>
          </a:p>
          <a:p>
            <a:pPr marL="627063" indent="0">
              <a:lnSpc>
                <a:spcPct val="120000"/>
              </a:lnSpc>
              <a:buNone/>
            </a:pPr>
            <a:r>
              <a:rPr lang="en-AU" dirty="0"/>
              <a:t>The diverse range of views regarding the extent and appropriateness of the current accountability regime requires careful consideration about amending the SBS requirements.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37387927-F778-43E9-97DF-2AAC5CB5B0EF}"/>
              </a:ext>
            </a:extLst>
          </p:cNvPr>
          <p:cNvGrpSpPr/>
          <p:nvPr/>
        </p:nvGrpSpPr>
        <p:grpSpPr>
          <a:xfrm rot="1816105">
            <a:off x="9564943" y="352657"/>
            <a:ext cx="2482897" cy="1549265"/>
            <a:chOff x="8721366" y="4437764"/>
            <a:chExt cx="2482897" cy="1342863"/>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02E534FC-A287-458A-9A3A-AE09BF866C48}"/>
                </a:ext>
              </a:extLst>
            </p:cNvPr>
            <p:cNvSpPr/>
            <p:nvPr/>
          </p:nvSpPr>
          <p:spPr>
            <a:xfrm rot="20969144">
              <a:off x="9177884" y="4874366"/>
              <a:ext cx="1988134" cy="246602"/>
            </a:xfrm>
            <a:prstGeom prst="rect">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49A4950-0E32-4B98-A584-0551FDBBC1D7}"/>
                </a:ext>
              </a:extLst>
            </p:cNvPr>
            <p:cNvSpPr/>
            <p:nvPr/>
          </p:nvSpPr>
          <p:spPr>
            <a:xfrm rot="20999149">
              <a:off x="8721366" y="4437764"/>
              <a:ext cx="2482897" cy="1342863"/>
            </a:xfrm>
            <a:prstGeom prst="rect">
              <a:avLst/>
            </a:prstGeom>
            <a:solidFill>
              <a:srgbClr val="EF63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i="0" u="none" strike="noStrike" kern="0" cap="none" spc="0" normalizeH="0" baseline="0" noProof="1">
                  <a:ln>
                    <a:noFill/>
                  </a:ln>
                  <a:solidFill>
                    <a:prstClr val="black"/>
                  </a:solidFill>
                  <a:effectLst/>
                  <a:uLnTx/>
                  <a:uFillTx/>
                  <a:latin typeface="Ink Free" panose="03080402000500000000" pitchFamily="66" charset="0"/>
                </a:rPr>
                <a:t>Governance and administration arrangement for ensuring </a:t>
              </a:r>
              <a:r>
                <a:rPr kumimoji="0" lang="en-AU" sz="1400" b="1" i="0" strike="noStrike" kern="0" cap="none" spc="0" normalizeH="0" baseline="0" noProof="1">
                  <a:ln>
                    <a:noFill/>
                  </a:ln>
                  <a:solidFill>
                    <a:prstClr val="black"/>
                  </a:solidFill>
                  <a:effectLst/>
                  <a:uLnTx/>
                  <a:uFillTx/>
                  <a:latin typeface="Ink Free" panose="03080402000500000000" pitchFamily="66" charset="0"/>
                </a:rPr>
                <a:t>road safety outcomes of</a:t>
              </a:r>
              <a:r>
                <a:rPr kumimoji="0" lang="en-AU" sz="1400" i="0" strike="noStrike" kern="0" cap="none" spc="0" normalizeH="0" baseline="0" noProof="1">
                  <a:ln>
                    <a:noFill/>
                  </a:ln>
                  <a:solidFill>
                    <a:prstClr val="black"/>
                  </a:solidFill>
                  <a:effectLst/>
                  <a:uLnTx/>
                  <a:uFillTx/>
                  <a:latin typeface="Ink Free" panose="03080402000500000000" pitchFamily="66" charset="0"/>
                </a:rPr>
                <a:t> </a:t>
              </a:r>
              <a:r>
                <a:rPr kumimoji="0" lang="en-AU" sz="1400" i="0" u="none" strike="noStrike" kern="0" cap="none" spc="0" normalizeH="0" baseline="0" noProof="1">
                  <a:ln>
                    <a:noFill/>
                  </a:ln>
                  <a:solidFill>
                    <a:prstClr val="black"/>
                  </a:solidFill>
                  <a:effectLst/>
                  <a:uLnTx/>
                  <a:uFillTx/>
                  <a:latin typeface="Ink Free" panose="03080402000500000000" pitchFamily="66" charset="0"/>
                </a:rPr>
                <a:t>funded </a:t>
              </a:r>
              <a:r>
                <a:rPr kumimoji="0" lang="en-AU" sz="1400" b="1" i="0" strike="noStrike" kern="0" cap="none" spc="0" normalizeH="0" baseline="0" noProof="1">
                  <a:ln>
                    <a:noFill/>
                  </a:ln>
                  <a:solidFill>
                    <a:prstClr val="black"/>
                  </a:solidFill>
                  <a:effectLst/>
                  <a:uLnTx/>
                  <a:uFillTx/>
                  <a:latin typeface="Ink Free" panose="03080402000500000000" pitchFamily="66" charset="0"/>
                </a:rPr>
                <a:t>projects</a:t>
              </a:r>
              <a:r>
                <a:rPr kumimoji="0" lang="en-AU" sz="1400" i="0" u="none" strike="noStrike" kern="0" cap="none" spc="0" normalizeH="0" baseline="0" noProof="1">
                  <a:ln>
                    <a:noFill/>
                  </a:ln>
                  <a:solidFill>
                    <a:prstClr val="black"/>
                  </a:solidFill>
                  <a:effectLst/>
                  <a:uLnTx/>
                  <a:uFillTx/>
                  <a:latin typeface="Ink Free" panose="03080402000500000000" pitchFamily="66" charset="0"/>
                </a:rPr>
                <a:t> as an inherent part of the program.</a:t>
              </a:r>
              <a:endParaRPr kumimoji="0" lang="en-US" sz="1400" i="0" u="none" strike="noStrike" kern="0" cap="none" spc="0" normalizeH="0" baseline="0" noProof="1">
                <a:ln>
                  <a:noFill/>
                </a:ln>
                <a:solidFill>
                  <a:prstClr val="black"/>
                </a:solidFill>
                <a:effectLst/>
                <a:uLnTx/>
                <a:uFillTx/>
                <a:latin typeface="Ink Free" panose="03080402000500000000" pitchFamily="66" charset="0"/>
              </a:endParaRPr>
            </a:p>
          </p:txBody>
        </p:sp>
      </p:grpSp>
      <p:pic>
        <p:nvPicPr>
          <p:cNvPr id="8" name="Graphic 7" descr="Lightbulb and gear with solid fill">
            <a:extLst>
              <a:ext uri="{FF2B5EF4-FFF2-40B4-BE49-F238E27FC236}">
                <a16:creationId xmlns:a16="http://schemas.microsoft.com/office/drawing/2014/main" id="{70B9E721-19A4-4741-9A44-803C1050D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5518" y="5545017"/>
            <a:ext cx="676734" cy="676734"/>
          </a:xfrm>
          <a:prstGeom prst="rect">
            <a:avLst/>
          </a:prstGeom>
        </p:spPr>
      </p:pic>
    </p:spTree>
    <p:extLst>
      <p:ext uri="{BB962C8B-B14F-4D97-AF65-F5344CB8AC3E}">
        <p14:creationId xmlns:p14="http://schemas.microsoft.com/office/powerpoint/2010/main" val="195054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Current action – governance and accountability</a:t>
            </a:r>
          </a:p>
        </p:txBody>
      </p:sp>
      <p:sp>
        <p:nvSpPr>
          <p:cNvPr id="3" name="Content Placeholder 2"/>
          <p:cNvSpPr>
            <a:spLocks noGrp="1"/>
          </p:cNvSpPr>
          <p:nvPr>
            <p:ph idx="4294967295"/>
          </p:nvPr>
        </p:nvSpPr>
        <p:spPr>
          <a:xfrm>
            <a:off x="1295520" y="1821038"/>
            <a:ext cx="10058280" cy="4544928"/>
          </a:xfrm>
        </p:spPr>
        <p:txBody>
          <a:bodyPr>
            <a:normAutofit lnSpcReduction="10000"/>
          </a:bodyPr>
          <a:lstStyle/>
          <a:p>
            <a:pPr>
              <a:lnSpc>
                <a:spcPct val="120000"/>
              </a:lnSpc>
              <a:buFont typeface="Wingdings" panose="05000000000000000000" pitchFamily="2" charset="2"/>
              <a:buChar char="§"/>
            </a:pPr>
            <a:r>
              <a:rPr lang="en-AU" dirty="0"/>
              <a:t>The SBS Program Development and Management Guidelines include:</a:t>
            </a:r>
          </a:p>
          <a:p>
            <a:pPr marL="714375" indent="-444500">
              <a:lnSpc>
                <a:spcPct val="120000"/>
              </a:lnSpc>
              <a:buSzPct val="60000"/>
              <a:buFont typeface="Wingdings" panose="05000000000000000000" pitchFamily="2" charset="2"/>
              <a:buChar char="§"/>
            </a:pPr>
            <a:r>
              <a:rPr lang="en-AU" dirty="0"/>
              <a:t>independent auditing of sites, financial claims, project variations;</a:t>
            </a:r>
          </a:p>
          <a:p>
            <a:pPr marL="714375" indent="-444500">
              <a:lnSpc>
                <a:spcPct val="120000"/>
              </a:lnSpc>
              <a:buSzPct val="60000"/>
              <a:buFont typeface="Wingdings" panose="05000000000000000000" pitchFamily="2" charset="2"/>
              <a:buChar char="§"/>
            </a:pPr>
            <a:r>
              <a:rPr lang="en-AU" dirty="0"/>
              <a:t>evaluation to identify overall safety performance of the </a:t>
            </a:r>
            <a:r>
              <a:rPr lang="en-AU" b="1" dirty="0"/>
              <a:t>program</a:t>
            </a:r>
            <a:r>
              <a:rPr lang="en-AU" dirty="0"/>
              <a:t>; and</a:t>
            </a:r>
          </a:p>
          <a:p>
            <a:pPr marL="714375" indent="-444500">
              <a:lnSpc>
                <a:spcPct val="120000"/>
              </a:lnSpc>
              <a:buSzPct val="60000"/>
              <a:buFont typeface="Wingdings" panose="05000000000000000000" pitchFamily="2" charset="2"/>
              <a:buChar char="§"/>
            </a:pPr>
            <a:r>
              <a:rPr lang="en-AU" dirty="0"/>
              <a:t>project completion reports require information focussed on project delivery without road safety outcomes being noted.</a:t>
            </a:r>
          </a:p>
          <a:p>
            <a:pPr>
              <a:lnSpc>
                <a:spcPct val="120000"/>
              </a:lnSpc>
              <a:buFont typeface="Wingdings" panose="05000000000000000000" pitchFamily="2" charset="2"/>
              <a:buChar char="§"/>
            </a:pPr>
            <a:r>
              <a:rPr lang="en-AU" dirty="0"/>
              <a:t>State Road Funds to Local Government Agreement </a:t>
            </a:r>
            <a:br>
              <a:rPr lang="en-AU" dirty="0"/>
            </a:br>
            <a:r>
              <a:rPr lang="en-AU" dirty="0"/>
              <a:t>(Agreement) 2018/19 to 2022/23 includes a </a:t>
            </a:r>
            <a:br>
              <a:rPr lang="en-AU" dirty="0"/>
            </a:br>
            <a:r>
              <a:rPr lang="en-AU" dirty="0"/>
              <a:t>requirement for Key Performance Indicators (KPIs) </a:t>
            </a:r>
            <a:br>
              <a:rPr lang="en-AU" dirty="0"/>
            </a:br>
            <a:r>
              <a:rPr lang="en-AU" dirty="0"/>
              <a:t>to include road safety.</a:t>
            </a:r>
          </a:p>
          <a:p>
            <a:pPr>
              <a:lnSpc>
                <a:spcPct val="120000"/>
              </a:lnSpc>
              <a:buFont typeface="Wingdings" panose="05000000000000000000" pitchFamily="2" charset="2"/>
              <a:buChar char="§"/>
            </a:pPr>
            <a:r>
              <a:rPr lang="en-AU" dirty="0"/>
              <a:t>The National road safety strategy includes a commitment</a:t>
            </a:r>
            <a:br>
              <a:rPr lang="en-AU" dirty="0"/>
            </a:br>
            <a:r>
              <a:rPr lang="en-AU" dirty="0"/>
              <a:t>to a comprehensive performance monitoring and reporting regime.</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C0990352-AF36-414D-BE7E-420B98230F85}"/>
              </a:ext>
            </a:extLst>
          </p:cNvPr>
          <p:cNvGrpSpPr/>
          <p:nvPr/>
        </p:nvGrpSpPr>
        <p:grpSpPr>
          <a:xfrm>
            <a:off x="8292783" y="3826875"/>
            <a:ext cx="3285779" cy="2012881"/>
            <a:chOff x="8361724" y="4583799"/>
            <a:chExt cx="3360849" cy="2070761"/>
          </a:xfrm>
        </p:grpSpPr>
        <p:grpSp>
          <p:nvGrpSpPr>
            <p:cNvPr id="8" name="Group 7">
              <a:extLst>
                <a:ext uri="{FF2B5EF4-FFF2-40B4-BE49-F238E27FC236}">
                  <a16:creationId xmlns:a16="http://schemas.microsoft.com/office/drawing/2014/main" id="{87E3F3F5-19CA-437C-BB7C-A401F3ED5145}"/>
                </a:ext>
              </a:extLst>
            </p:cNvPr>
            <p:cNvGrpSpPr/>
            <p:nvPr/>
          </p:nvGrpSpPr>
          <p:grpSpPr>
            <a:xfrm rot="264194">
              <a:off x="8361724" y="4583799"/>
              <a:ext cx="3360849" cy="2070761"/>
              <a:chOff x="380580" y="2050472"/>
              <a:chExt cx="2812475" cy="3587962"/>
            </a:xfrm>
            <a:solidFill>
              <a:schemeClr val="accent4">
                <a:lumMod val="60000"/>
                <a:lumOff val="40000"/>
              </a:schemeClr>
            </a:solidFill>
            <a:effectLst>
              <a:outerShdw blurRad="50800" dist="38100" algn="l" rotWithShape="0">
                <a:prstClr val="black">
                  <a:alpha val="40000"/>
                </a:prstClr>
              </a:outerShdw>
            </a:effectLst>
          </p:grpSpPr>
          <p:sp>
            <p:nvSpPr>
              <p:cNvPr id="10" name="Freeform: Shape 9">
                <a:extLst>
                  <a:ext uri="{FF2B5EF4-FFF2-40B4-BE49-F238E27FC236}">
                    <a16:creationId xmlns:a16="http://schemas.microsoft.com/office/drawing/2014/main" id="{0DE22313-4011-44EE-852E-6685FBB28020}"/>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grpFill/>
              <a:ln w="25400" cap="flat" cmpd="sng" algn="ctr">
                <a:noFill/>
                <a:prstDash val="solid"/>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527B8AC-8600-425C-8EDA-CA42F3295DA6}"/>
                  </a:ext>
                </a:extLst>
              </p:cNvPr>
              <p:cNvSpPr/>
              <p:nvPr/>
            </p:nvSpPr>
            <p:spPr>
              <a:xfrm>
                <a:off x="380582" y="2050472"/>
                <a:ext cx="2812473" cy="35879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Ink Free" panose="03080402000500000000" pitchFamily="66" charset="0"/>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lang="en-US" b="1" kern="0" noProof="1">
                  <a:solidFill>
                    <a:prstClr val="black"/>
                  </a:solidFill>
                  <a:latin typeface="Ink Free" panose="03080402000500000000" pitchFamily="66" charset="0"/>
                </a:endParaRPr>
              </a:p>
            </p:txBody>
          </p:sp>
          <p:sp>
            <p:nvSpPr>
              <p:cNvPr id="12" name="Rectangle 11">
                <a:extLst>
                  <a:ext uri="{FF2B5EF4-FFF2-40B4-BE49-F238E27FC236}">
                    <a16:creationId xmlns:a16="http://schemas.microsoft.com/office/drawing/2014/main" id="{5F185BAD-5F80-4DC7-89A1-1DD27B1A254C}"/>
                  </a:ext>
                </a:extLst>
              </p:cNvPr>
              <p:cNvSpPr/>
              <p:nvPr/>
            </p:nvSpPr>
            <p:spPr>
              <a:xfrm>
                <a:off x="380580" y="2050472"/>
                <a:ext cx="2812473" cy="540327"/>
              </a:xfrm>
              <a:prstGeom prst="rect">
                <a:avLst/>
              </a:prstGeom>
              <a:solidFill>
                <a:srgbClr val="FFCC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515D18E-E6F0-4497-87CA-9C6EE3AA2256}"/>
                </a:ext>
              </a:extLst>
            </p:cNvPr>
            <p:cNvSpPr txBox="1"/>
            <p:nvPr/>
          </p:nvSpPr>
          <p:spPr>
            <a:xfrm rot="261515">
              <a:off x="8451350" y="5433020"/>
              <a:ext cx="3218206" cy="364121"/>
            </a:xfrm>
            <a:prstGeom prst="rect">
              <a:avLst/>
            </a:prstGeom>
            <a:noFill/>
          </p:spPr>
          <p:txBody>
            <a:bodyPr wrap="square">
              <a:spAutoFit/>
            </a:bodyPr>
            <a:lstStyle/>
            <a:p>
              <a:pPr algn="ctr"/>
              <a:endParaRPr lang="en-AU" sz="1700" b="1" dirty="0">
                <a:latin typeface="Bradley Hand ITC" panose="03070402050302030203" pitchFamily="66" charset="0"/>
                <a:cs typeface="Vijaya" panose="020B0502040204020203" pitchFamily="18" charset="0"/>
              </a:endParaRPr>
            </a:p>
          </p:txBody>
        </p:sp>
      </p:grpSp>
      <p:sp>
        <p:nvSpPr>
          <p:cNvPr id="14" name="TextBox 13">
            <a:extLst>
              <a:ext uri="{FF2B5EF4-FFF2-40B4-BE49-F238E27FC236}">
                <a16:creationId xmlns:a16="http://schemas.microsoft.com/office/drawing/2014/main" id="{25B8D16A-756F-4EA1-9A51-40DFFA422882}"/>
              </a:ext>
            </a:extLst>
          </p:cNvPr>
          <p:cNvSpPr txBox="1"/>
          <p:nvPr/>
        </p:nvSpPr>
        <p:spPr>
          <a:xfrm rot="284151">
            <a:off x="8336972" y="4038363"/>
            <a:ext cx="3151499" cy="1708160"/>
          </a:xfrm>
          <a:prstGeom prst="rect">
            <a:avLst/>
          </a:prstGeom>
          <a:noFill/>
        </p:spPr>
        <p:txBody>
          <a:bodyPr wrap="square">
            <a:spAutoFit/>
          </a:bodyPr>
          <a:lstStyle/>
          <a:p>
            <a:r>
              <a:rPr lang="en-AU" sz="1500" dirty="0">
                <a:latin typeface="MV Boli" panose="02000500030200090000" pitchFamily="2" charset="0"/>
                <a:cs typeface="MV Boli" panose="02000500030200090000" pitchFamily="2" charset="0"/>
              </a:rPr>
              <a:t>National Strategy</a:t>
            </a:r>
          </a:p>
          <a:p>
            <a:pPr algn="ctr"/>
            <a:r>
              <a:rPr lang="en-AU" sz="1500" dirty="0">
                <a:latin typeface="MV Boli" panose="02000500030200090000" pitchFamily="2" charset="0"/>
                <a:cs typeface="MV Boli" panose="02000500030200090000" pitchFamily="2" charset="0"/>
              </a:rPr>
              <a:t>All levels of government are to accept “accountability and responsibility for the road safety performance of their networks in accordance with Safe System principles”</a:t>
            </a:r>
          </a:p>
        </p:txBody>
      </p:sp>
    </p:spTree>
    <p:extLst>
      <p:ext uri="{BB962C8B-B14F-4D97-AF65-F5344CB8AC3E}">
        <p14:creationId xmlns:p14="http://schemas.microsoft.com/office/powerpoint/2010/main" val="1182818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9600961" cy="1181643"/>
          </a:xfrm>
        </p:spPr>
        <p:txBody>
          <a:bodyPr/>
          <a:lstStyle/>
          <a:p>
            <a:r>
              <a:rPr lang="en-AU" dirty="0"/>
              <a:t>Findings – program criteria</a:t>
            </a:r>
          </a:p>
        </p:txBody>
      </p:sp>
      <p:sp>
        <p:nvSpPr>
          <p:cNvPr id="3" name="Content Placeholder 2"/>
          <p:cNvSpPr>
            <a:spLocks noGrp="1"/>
          </p:cNvSpPr>
          <p:nvPr>
            <p:ph idx="4294967295"/>
          </p:nvPr>
        </p:nvSpPr>
        <p:spPr>
          <a:xfrm>
            <a:off x="1295519" y="1790216"/>
            <a:ext cx="10509487" cy="4884562"/>
          </a:xfrm>
        </p:spPr>
        <p:txBody>
          <a:bodyPr>
            <a:normAutofit/>
          </a:bodyPr>
          <a:lstStyle/>
          <a:p>
            <a:pPr>
              <a:lnSpc>
                <a:spcPct val="120000"/>
              </a:lnSpc>
              <a:buFont typeface="Wingdings" panose="05000000000000000000" pitchFamily="2" charset="2"/>
              <a:buChar char="§"/>
            </a:pPr>
            <a:r>
              <a:rPr lang="en-AU" sz="1900" dirty="0"/>
              <a:t>Based on 2019 data, just over 5,000 sites in Western Australia have a crash history that meet either the Australian Government Black Spot Program or the SBS crash criteria.  Of these, more than 3,270 specifically qualify for the SBS.</a:t>
            </a:r>
          </a:p>
          <a:p>
            <a:pPr>
              <a:lnSpc>
                <a:spcPct val="120000"/>
              </a:lnSpc>
              <a:buFont typeface="Wingdings" panose="05000000000000000000" pitchFamily="2" charset="2"/>
              <a:buChar char="§"/>
            </a:pPr>
            <a:r>
              <a:rPr lang="en-AU" sz="1900" dirty="0"/>
              <a:t>Relating to BCRs, statements ranged from lack of access to expertise, challenges to achieve the required BCR, a lack of sufficient crash history and what costs and/or benefits are included or not in the calculation.</a:t>
            </a:r>
          </a:p>
          <a:p>
            <a:pPr marL="1436688" indent="-269875">
              <a:lnSpc>
                <a:spcPct val="120000"/>
              </a:lnSpc>
              <a:spcAft>
                <a:spcPts val="600"/>
              </a:spcAft>
              <a:buFont typeface="Wingdings" panose="05000000000000000000" pitchFamily="2" charset="2"/>
              <a:buChar char="§"/>
            </a:pPr>
            <a:r>
              <a:rPr lang="en-AU" sz="1900" dirty="0"/>
              <a:t>Comments from regional stakeholders identified the geographic spread and dispersed incidence of crashes as a contributing factor to difficulties achieving the required BCR. </a:t>
            </a:r>
          </a:p>
          <a:p>
            <a:pPr marL="1438275" indent="0">
              <a:lnSpc>
                <a:spcPct val="120000"/>
              </a:lnSpc>
              <a:buNone/>
            </a:pPr>
            <a:r>
              <a:rPr lang="en-AU" sz="1900" dirty="0"/>
              <a:t>Amendments to the program will need to be clear about objectives and principles in order to respond to the diverse views regarding any possible criteria refinements.</a:t>
            </a:r>
          </a:p>
          <a:p>
            <a:pPr marL="1436688" indent="-269875">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D5626101-4D85-4D52-BBED-EB4DDBC0E47B}"/>
              </a:ext>
            </a:extLst>
          </p:cNvPr>
          <p:cNvGrpSpPr/>
          <p:nvPr/>
        </p:nvGrpSpPr>
        <p:grpSpPr>
          <a:xfrm>
            <a:off x="130635" y="4239328"/>
            <a:ext cx="2185845" cy="1403271"/>
            <a:chOff x="784756" y="4406288"/>
            <a:chExt cx="4138645" cy="2113001"/>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3FF5FB83-FD9C-4063-AF35-BF6ECFD73E63}"/>
                </a:ext>
              </a:extLst>
            </p:cNvPr>
            <p:cNvSpPr/>
            <p:nvPr/>
          </p:nvSpPr>
          <p:spPr>
            <a:xfrm rot="20978706">
              <a:off x="950084" y="4406288"/>
              <a:ext cx="3973317" cy="2113001"/>
            </a:xfrm>
            <a:prstGeom prst="rect">
              <a:avLst/>
            </a:prstGeom>
            <a:solidFill>
              <a:srgbClr val="1DAC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Ink Free" panose="03080402000500000000" pitchFamily="66" charset="0"/>
                </a:rPr>
                <a:t>Comment supported by 2018 Austroads report </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sp>
          <p:nvSpPr>
            <p:cNvPr id="7" name="Rectangle 6">
              <a:extLst>
                <a:ext uri="{FF2B5EF4-FFF2-40B4-BE49-F238E27FC236}">
                  <a16:creationId xmlns:a16="http://schemas.microsoft.com/office/drawing/2014/main" id="{7F8667C6-A01F-4927-9CF3-D873FD739020}"/>
                </a:ext>
              </a:extLst>
            </p:cNvPr>
            <p:cNvSpPr/>
            <p:nvPr/>
          </p:nvSpPr>
          <p:spPr>
            <a:xfrm rot="20978706">
              <a:off x="784756" y="4431473"/>
              <a:ext cx="3965813" cy="258978"/>
            </a:xfrm>
            <a:prstGeom prst="rect">
              <a:avLst/>
            </a:prstGeom>
            <a:solidFill>
              <a:sysClr val="windowText" lastClr="000000">
                <a:alpha val="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A2F86DAC-E6F8-479E-9636-6587A6A6A783}"/>
              </a:ext>
            </a:extLst>
          </p:cNvPr>
          <p:cNvPicPr>
            <a:picLocks noChangeAspect="1"/>
          </p:cNvPicPr>
          <p:nvPr/>
        </p:nvPicPr>
        <p:blipFill>
          <a:blip r:embed="rId3"/>
          <a:stretch>
            <a:fillRect/>
          </a:stretch>
        </p:blipFill>
        <p:spPr>
          <a:xfrm>
            <a:off x="2087149" y="5683854"/>
            <a:ext cx="676715" cy="676715"/>
          </a:xfrm>
          <a:prstGeom prst="rect">
            <a:avLst/>
          </a:prstGeom>
        </p:spPr>
      </p:pic>
    </p:spTree>
    <p:extLst>
      <p:ext uri="{BB962C8B-B14F-4D97-AF65-F5344CB8AC3E}">
        <p14:creationId xmlns:p14="http://schemas.microsoft.com/office/powerpoint/2010/main" val="102177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8884801" cy="1181643"/>
          </a:xfrm>
        </p:spPr>
        <p:txBody>
          <a:bodyPr/>
          <a:lstStyle/>
          <a:p>
            <a:r>
              <a:rPr lang="en-AU" dirty="0"/>
              <a:t>Current action – program criteria</a:t>
            </a:r>
          </a:p>
        </p:txBody>
      </p:sp>
      <p:sp>
        <p:nvSpPr>
          <p:cNvPr id="3" name="Content Placeholder 2"/>
          <p:cNvSpPr>
            <a:spLocks noGrp="1"/>
          </p:cNvSpPr>
          <p:nvPr>
            <p:ph idx="4294967295"/>
          </p:nvPr>
        </p:nvSpPr>
        <p:spPr>
          <a:xfrm>
            <a:off x="1295520" y="1760075"/>
            <a:ext cx="10252046" cy="4885232"/>
          </a:xfrm>
        </p:spPr>
        <p:txBody>
          <a:bodyPr>
            <a:normAutofit/>
          </a:bodyPr>
          <a:lstStyle/>
          <a:p>
            <a:pPr>
              <a:lnSpc>
                <a:spcPct val="120000"/>
              </a:lnSpc>
              <a:buFont typeface="Wingdings" panose="05000000000000000000" pitchFamily="2" charset="2"/>
              <a:buChar char="§"/>
            </a:pPr>
            <a:r>
              <a:rPr lang="en-AU" dirty="0"/>
              <a:t>The SBS Program Development and Management Guidelines provide eligibility criteria, including BCR ≥ 1.0, crash history requirements and provision for RSA based projects. </a:t>
            </a:r>
          </a:p>
          <a:p>
            <a:pPr>
              <a:lnSpc>
                <a:spcPct val="120000"/>
              </a:lnSpc>
              <a:buFont typeface="Wingdings" panose="05000000000000000000" pitchFamily="2" charset="2"/>
              <a:buChar char="§"/>
            </a:pPr>
            <a:r>
              <a:rPr lang="en-AU" dirty="0"/>
              <a:t>The State Road Funds to Local Government Agreement 2018/19 to 2022/23 states funding is to “</a:t>
            </a:r>
            <a:r>
              <a:rPr lang="en-AU" i="1" dirty="0"/>
              <a:t>target improving the safety of roads with a proven crash history or high-risk locations with the likelihood of crashes occurring</a:t>
            </a:r>
            <a:r>
              <a:rPr lang="en-AU" dirty="0"/>
              <a:t>”. </a:t>
            </a:r>
          </a:p>
          <a:p>
            <a:pPr marL="2873375" indent="-365125">
              <a:lnSpc>
                <a:spcPct val="120000"/>
              </a:lnSpc>
              <a:buFont typeface="Wingdings" panose="05000000000000000000" pitchFamily="2" charset="2"/>
              <a:buChar char="§"/>
            </a:pPr>
            <a:r>
              <a:rPr lang="en-AU" dirty="0"/>
              <a:t>Consultants have been appointed by WALGA to perform a condition assessment of all Roads of Regional Significance.  Funding has been provided through the State Road Funds to Local Government Agreement to perform these visual condition surveys over a five-year cycle.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91252144-000B-4C02-9506-9A6A1DC164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9755" y="3770811"/>
            <a:ext cx="3067851" cy="2081571"/>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787088E-1150-467A-B9BE-5AFC2BF6DCE7}"/>
              </a:ext>
            </a:extLst>
          </p:cNvPr>
          <p:cNvPicPr>
            <a:picLocks noChangeAspect="1"/>
          </p:cNvPicPr>
          <p:nvPr/>
        </p:nvPicPr>
        <p:blipFill>
          <a:blip r:embed="rId5"/>
          <a:stretch>
            <a:fillRect/>
          </a:stretch>
        </p:blipFill>
        <p:spPr>
          <a:xfrm rot="21244828">
            <a:off x="692709" y="5769502"/>
            <a:ext cx="3505103" cy="8331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50576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E178-1919-417F-ACDF-1054C237E85B}"/>
              </a:ext>
            </a:extLst>
          </p:cNvPr>
          <p:cNvSpPr>
            <a:spLocks noGrp="1"/>
          </p:cNvSpPr>
          <p:nvPr>
            <p:ph type="title"/>
          </p:nvPr>
        </p:nvSpPr>
        <p:spPr/>
        <p:txBody>
          <a:bodyPr/>
          <a:lstStyle/>
          <a:p>
            <a:endParaRPr lang="en-AU"/>
          </a:p>
        </p:txBody>
      </p:sp>
      <p:pic>
        <p:nvPicPr>
          <p:cNvPr id="9" name="Picture 8">
            <a:extLst>
              <a:ext uri="{FF2B5EF4-FFF2-40B4-BE49-F238E27FC236}">
                <a16:creationId xmlns:a16="http://schemas.microsoft.com/office/drawing/2014/main" id="{D624459E-CB27-4B17-A4AE-66299815A970}"/>
              </a:ext>
            </a:extLst>
          </p:cNvPr>
          <p:cNvPicPr>
            <a:picLocks noChangeAspect="1"/>
          </p:cNvPicPr>
          <p:nvPr/>
        </p:nvPicPr>
        <p:blipFill>
          <a:blip r:embed="rId2"/>
          <a:stretch>
            <a:fillRect/>
          </a:stretch>
        </p:blipFill>
        <p:spPr>
          <a:xfrm>
            <a:off x="1097987" y="1002591"/>
            <a:ext cx="9204962" cy="5605040"/>
          </a:xfrm>
          <a:prstGeom prst="rect">
            <a:avLst/>
          </a:prstGeom>
        </p:spPr>
      </p:pic>
    </p:spTree>
    <p:extLst>
      <p:ext uri="{BB962C8B-B14F-4D97-AF65-F5344CB8AC3E}">
        <p14:creationId xmlns:p14="http://schemas.microsoft.com/office/powerpoint/2010/main" val="90051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834372"/>
            <a:ext cx="11190514" cy="1181643"/>
          </a:xfrm>
        </p:spPr>
        <p:txBody>
          <a:bodyPr>
            <a:normAutofit/>
          </a:bodyPr>
          <a:lstStyle/>
          <a:p>
            <a:pPr marL="2151063" indent="-2151063"/>
            <a:r>
              <a:rPr lang="en-AU" dirty="0"/>
              <a:t>Findings – stakeholder relationships and customer focus </a:t>
            </a:r>
          </a:p>
        </p:txBody>
      </p:sp>
      <p:sp>
        <p:nvSpPr>
          <p:cNvPr id="3" name="Content Placeholder 2"/>
          <p:cNvSpPr>
            <a:spLocks noGrp="1"/>
          </p:cNvSpPr>
          <p:nvPr>
            <p:ph idx="4294967295"/>
          </p:nvPr>
        </p:nvSpPr>
        <p:spPr>
          <a:xfrm>
            <a:off x="1001486" y="1821038"/>
            <a:ext cx="8408973" cy="2123945"/>
          </a:xfrm>
        </p:spPr>
        <p:txBody>
          <a:bodyPr>
            <a:normAutofit/>
          </a:bodyPr>
          <a:lstStyle/>
          <a:p>
            <a:pPr>
              <a:lnSpc>
                <a:spcPct val="120000"/>
              </a:lnSpc>
              <a:buFont typeface="Wingdings" panose="05000000000000000000" pitchFamily="2" charset="2"/>
              <a:buChar char="§"/>
            </a:pPr>
            <a:r>
              <a:rPr lang="en-AU" sz="1900" dirty="0"/>
              <a:t>Stakeholders indicate the SBS is achieving the objective of consolidating the road safety partnership between state and local governments for the safety of vehicle occupants.  </a:t>
            </a:r>
          </a:p>
          <a:p>
            <a:pPr>
              <a:lnSpc>
                <a:spcPct val="120000"/>
              </a:lnSpc>
              <a:buFont typeface="Wingdings" panose="05000000000000000000" pitchFamily="2" charset="2"/>
              <a:buChar char="§"/>
            </a:pPr>
            <a:r>
              <a:rPr lang="en-AU" sz="1900" dirty="0"/>
              <a:t>Challenges for local governments such as expertise, funding and ability</a:t>
            </a:r>
            <a:br>
              <a:rPr lang="en-AU" sz="1900" dirty="0"/>
            </a:br>
            <a:r>
              <a:rPr lang="en-AU" sz="1900" dirty="0"/>
              <a:t> to achieve the required BCR were highlighted by the stakeholder input.</a:t>
            </a:r>
            <a:r>
              <a:rPr lang="en-AU" dirty="0"/>
              <a:t>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a:extLst>
              <a:ext uri="{FF2B5EF4-FFF2-40B4-BE49-F238E27FC236}">
                <a16:creationId xmlns:a16="http://schemas.microsoft.com/office/drawing/2014/main" id="{1BE1AA3F-43F9-4EB2-9C58-720627ECF65B}"/>
              </a:ext>
            </a:extLst>
          </p:cNvPr>
          <p:cNvSpPr txBox="1">
            <a:spLocks/>
          </p:cNvSpPr>
          <p:nvPr/>
        </p:nvSpPr>
        <p:spPr>
          <a:xfrm>
            <a:off x="1001485" y="3838719"/>
            <a:ext cx="10746377" cy="26143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
            </a:pPr>
            <a:r>
              <a:rPr lang="en-AU" dirty="0"/>
              <a:t>Stakeholders identify the SBS as being beneficial to stakeholder management, such as informing residents regarding safety improvements.  Some suggestions more needs to done for road users such as pedestrians and cyclists.  </a:t>
            </a:r>
          </a:p>
          <a:p>
            <a:pPr>
              <a:lnSpc>
                <a:spcPct val="120000"/>
              </a:lnSpc>
              <a:buFont typeface="Wingdings" panose="05000000000000000000" pitchFamily="2" charset="2"/>
              <a:buChar char="§"/>
            </a:pPr>
            <a:r>
              <a:rPr lang="en-AU" dirty="0"/>
              <a:t>Literature identifies an opportunity for the SBS to commence contributing to fostering a shared responsibility and the development of a road safety culture. </a:t>
            </a:r>
          </a:p>
          <a:p>
            <a:pPr marL="266700" indent="0">
              <a:lnSpc>
                <a:spcPct val="120000"/>
              </a:lnSpc>
              <a:buNone/>
            </a:pPr>
            <a:r>
              <a:rPr lang="en-AU" dirty="0"/>
              <a:t>Alignment with the Safe System requested, including underlying principles of road safety being a shared responsibility and including components other than infrastructure, such as travel speed.</a:t>
            </a:r>
          </a:p>
        </p:txBody>
      </p:sp>
      <p:grpSp>
        <p:nvGrpSpPr>
          <p:cNvPr id="11" name="Group 10">
            <a:extLst>
              <a:ext uri="{FF2B5EF4-FFF2-40B4-BE49-F238E27FC236}">
                <a16:creationId xmlns:a16="http://schemas.microsoft.com/office/drawing/2014/main" id="{102A2984-8575-469A-9625-8FE2D0F6D1D2}"/>
              </a:ext>
            </a:extLst>
          </p:cNvPr>
          <p:cNvGrpSpPr/>
          <p:nvPr/>
        </p:nvGrpSpPr>
        <p:grpSpPr>
          <a:xfrm>
            <a:off x="9185685" y="1729850"/>
            <a:ext cx="2717012" cy="1776967"/>
            <a:chOff x="9185685" y="1729850"/>
            <a:chExt cx="2717012" cy="1776967"/>
          </a:xfrm>
        </p:grpSpPr>
        <p:grpSp>
          <p:nvGrpSpPr>
            <p:cNvPr id="7" name="Group 6">
              <a:extLst>
                <a:ext uri="{FF2B5EF4-FFF2-40B4-BE49-F238E27FC236}">
                  <a16:creationId xmlns:a16="http://schemas.microsoft.com/office/drawing/2014/main" id="{63FB31BD-99ED-48A5-86E5-4A693A2E067C}"/>
                </a:ext>
              </a:extLst>
            </p:cNvPr>
            <p:cNvGrpSpPr/>
            <p:nvPr/>
          </p:nvGrpSpPr>
          <p:grpSpPr>
            <a:xfrm rot="1490835">
              <a:off x="9185685" y="1729850"/>
              <a:ext cx="2528598" cy="1776967"/>
              <a:chOff x="9180019" y="4813741"/>
              <a:chExt cx="2616735" cy="1637523"/>
            </a:xfrm>
            <a:solidFill>
              <a:schemeClr val="accent6">
                <a:lumMod val="60000"/>
                <a:lumOff val="40000"/>
              </a:schemeClr>
            </a:solidFill>
          </p:grpSpPr>
          <p:sp>
            <p:nvSpPr>
              <p:cNvPr id="6" name="Rectangle 5">
                <a:extLst>
                  <a:ext uri="{FF2B5EF4-FFF2-40B4-BE49-F238E27FC236}">
                    <a16:creationId xmlns:a16="http://schemas.microsoft.com/office/drawing/2014/main" id="{882B3672-3292-4F7B-BEDF-A871DD2B70E5}"/>
                  </a:ext>
                </a:extLst>
              </p:cNvPr>
              <p:cNvSpPr/>
              <p:nvPr/>
            </p:nvSpPr>
            <p:spPr>
              <a:xfrm rot="20969144">
                <a:off x="9180019" y="4832162"/>
                <a:ext cx="2473469" cy="24660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3E964F3-FD9D-4D18-9239-0CB6F0DE8D13}"/>
                  </a:ext>
                </a:extLst>
              </p:cNvPr>
              <p:cNvSpPr/>
              <p:nvPr/>
            </p:nvSpPr>
            <p:spPr>
              <a:xfrm rot="20969144">
                <a:off x="9323285" y="4813741"/>
                <a:ext cx="2473469" cy="1637523"/>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Ink Free" panose="03080402000500000000" pitchFamily="66" charset="0"/>
                  </a:rPr>
                  <a:t>Opportunity for development of a road safety culture and to foster a better understanding of road use risks (literature)</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grpSp>
        <p:sp>
          <p:nvSpPr>
            <p:cNvPr id="10" name="Rectangle 9">
              <a:extLst>
                <a:ext uri="{FF2B5EF4-FFF2-40B4-BE49-F238E27FC236}">
                  <a16:creationId xmlns:a16="http://schemas.microsoft.com/office/drawing/2014/main" id="{73BD75BE-45B0-449F-BA98-A669E920307D}"/>
                </a:ext>
              </a:extLst>
            </p:cNvPr>
            <p:cNvSpPr/>
            <p:nvPr/>
          </p:nvSpPr>
          <p:spPr>
            <a:xfrm rot="868207">
              <a:off x="9498668" y="1787821"/>
              <a:ext cx="2404029" cy="224145"/>
            </a:xfrm>
            <a:prstGeom prst="rect">
              <a:avLst/>
            </a:prstGeom>
            <a:solidFill>
              <a:sysClr val="windowText" lastClr="000000">
                <a:alpha val="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pic>
        <p:nvPicPr>
          <p:cNvPr id="12" name="Graphic 11" descr="Lightbulb and gear with solid fill">
            <a:extLst>
              <a:ext uri="{FF2B5EF4-FFF2-40B4-BE49-F238E27FC236}">
                <a16:creationId xmlns:a16="http://schemas.microsoft.com/office/drawing/2014/main" id="{B586B503-52C4-4403-A50D-03D94A70D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183" y="5662086"/>
            <a:ext cx="676734" cy="676734"/>
          </a:xfrm>
          <a:prstGeom prst="rect">
            <a:avLst/>
          </a:prstGeom>
        </p:spPr>
      </p:pic>
    </p:spTree>
    <p:extLst>
      <p:ext uri="{BB962C8B-B14F-4D97-AF65-F5344CB8AC3E}">
        <p14:creationId xmlns:p14="http://schemas.microsoft.com/office/powerpoint/2010/main" val="1897616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834372"/>
            <a:ext cx="11190514" cy="1181643"/>
          </a:xfrm>
        </p:spPr>
        <p:txBody>
          <a:bodyPr>
            <a:normAutofit/>
          </a:bodyPr>
          <a:lstStyle/>
          <a:p>
            <a:pPr marL="3317875" indent="-3317875"/>
            <a:r>
              <a:rPr lang="en-AU" dirty="0"/>
              <a:t>Current action – stakeholder relationships and customer focus </a:t>
            </a:r>
          </a:p>
        </p:txBody>
      </p:sp>
      <p:sp>
        <p:nvSpPr>
          <p:cNvPr id="3" name="Content Placeholder 2"/>
          <p:cNvSpPr>
            <a:spLocks noGrp="1"/>
          </p:cNvSpPr>
          <p:nvPr>
            <p:ph idx="4294967295"/>
          </p:nvPr>
        </p:nvSpPr>
        <p:spPr>
          <a:xfrm>
            <a:off x="1001485" y="1821038"/>
            <a:ext cx="10454199" cy="4675556"/>
          </a:xfrm>
        </p:spPr>
        <p:txBody>
          <a:bodyPr>
            <a:normAutofit/>
          </a:bodyPr>
          <a:lstStyle/>
          <a:p>
            <a:pPr>
              <a:lnSpc>
                <a:spcPct val="120000"/>
              </a:lnSpc>
              <a:buFont typeface="Wingdings" panose="05000000000000000000" pitchFamily="2" charset="2"/>
              <a:buChar char="§"/>
            </a:pPr>
            <a:r>
              <a:rPr lang="en-AU" dirty="0"/>
              <a:t>The State Road Funds to Local Government Agreement 2018/19 to 2022/23 states a commitment to promote and apply the Safe System approach for road safety. </a:t>
            </a:r>
          </a:p>
          <a:p>
            <a:pPr>
              <a:lnSpc>
                <a:spcPct val="120000"/>
              </a:lnSpc>
              <a:buFont typeface="Wingdings" panose="05000000000000000000" pitchFamily="2" charset="2"/>
              <a:buChar char="§"/>
            </a:pPr>
            <a:r>
              <a:rPr lang="en-AU" dirty="0"/>
              <a:t>The November 2021 </a:t>
            </a:r>
            <a:r>
              <a:rPr lang="en-AU" b="1" dirty="0"/>
              <a:t>draft</a:t>
            </a:r>
            <a:r>
              <a:rPr lang="en-AU" dirty="0"/>
              <a:t> of the </a:t>
            </a:r>
            <a:r>
              <a:rPr lang="en-AU" b="1" dirty="0"/>
              <a:t>National</a:t>
            </a:r>
            <a:r>
              <a:rPr lang="en-AU" dirty="0"/>
              <a:t> Road Safety </a:t>
            </a:r>
            <a:r>
              <a:rPr lang="en-AU" b="1" dirty="0"/>
              <a:t>Action Plan </a:t>
            </a:r>
            <a:r>
              <a:rPr lang="en-AU" dirty="0"/>
              <a:t>2021-2025 included:</a:t>
            </a:r>
          </a:p>
          <a:p>
            <a:pPr marL="2239963" indent="-360363">
              <a:lnSpc>
                <a:spcPct val="120000"/>
              </a:lnSpc>
              <a:buFont typeface="Wingdings" panose="05000000000000000000" pitchFamily="2" charset="2"/>
              <a:buChar char="§"/>
            </a:pPr>
            <a:r>
              <a:rPr lang="en-AU" dirty="0"/>
              <a:t>assisting local government to build capacity, including investing in planning and design;</a:t>
            </a:r>
          </a:p>
          <a:p>
            <a:pPr marL="2239963" indent="-360363">
              <a:lnSpc>
                <a:spcPct val="120000"/>
              </a:lnSpc>
              <a:buFont typeface="Wingdings" panose="05000000000000000000" pitchFamily="2" charset="2"/>
              <a:buChar char="§"/>
            </a:pPr>
            <a:r>
              <a:rPr lang="en-AU" dirty="0"/>
              <a:t>developing policies by working with governments, organisations and community; and</a:t>
            </a:r>
          </a:p>
          <a:p>
            <a:pPr marL="2239963" indent="-360363">
              <a:lnSpc>
                <a:spcPct val="120000"/>
              </a:lnSpc>
              <a:buFont typeface="Wingdings" panose="05000000000000000000" pitchFamily="2" charset="2"/>
              <a:buChar char="§"/>
            </a:pPr>
            <a:r>
              <a:rPr lang="en-AU" dirty="0"/>
              <a:t>specific actions such as build strengthened institutional management functions to manage for results, build capacity across decision makers at all levels of government.</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45C5307E-EC1D-45E5-8FC6-13E2F34627D6}"/>
              </a:ext>
            </a:extLst>
          </p:cNvPr>
          <p:cNvGrpSpPr/>
          <p:nvPr/>
        </p:nvGrpSpPr>
        <p:grpSpPr>
          <a:xfrm>
            <a:off x="298196" y="3213246"/>
            <a:ext cx="2819299" cy="3067594"/>
            <a:chOff x="298196" y="3213246"/>
            <a:chExt cx="2819299" cy="3067594"/>
          </a:xfrm>
        </p:grpSpPr>
        <p:pic>
          <p:nvPicPr>
            <p:cNvPr id="9" name="Picture 8">
              <a:extLst>
                <a:ext uri="{FF2B5EF4-FFF2-40B4-BE49-F238E27FC236}">
                  <a16:creationId xmlns:a16="http://schemas.microsoft.com/office/drawing/2014/main" id="{0231F3C5-0026-4458-8BDD-BC6EC267ED6F}"/>
                </a:ext>
              </a:extLst>
            </p:cNvPr>
            <p:cNvPicPr>
              <a:picLocks noChangeAspect="1"/>
            </p:cNvPicPr>
            <p:nvPr/>
          </p:nvPicPr>
          <p:blipFill>
            <a:blip r:embed="rId3"/>
            <a:stretch>
              <a:fillRect/>
            </a:stretch>
          </p:blipFill>
          <p:spPr>
            <a:xfrm>
              <a:off x="298196" y="3213246"/>
              <a:ext cx="2171392" cy="3067594"/>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8F04C965-D00A-42A0-A2AB-217F7C0B4B60}"/>
                </a:ext>
              </a:extLst>
            </p:cNvPr>
            <p:cNvPicPr>
              <a:picLocks noChangeAspect="1"/>
            </p:cNvPicPr>
            <p:nvPr/>
          </p:nvPicPr>
          <p:blipFill>
            <a:blip r:embed="rId4"/>
            <a:stretch>
              <a:fillRect/>
            </a:stretch>
          </p:blipFill>
          <p:spPr>
            <a:xfrm rot="1029233">
              <a:off x="359699" y="5208139"/>
              <a:ext cx="2757796" cy="791490"/>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A5D961BB-780B-473A-9061-C185853429F0}"/>
                </a:ext>
              </a:extLst>
            </p:cNvPr>
            <p:cNvSpPr/>
            <p:nvPr/>
          </p:nvSpPr>
          <p:spPr>
            <a:xfrm rot="1847739">
              <a:off x="2345630" y="5453440"/>
              <a:ext cx="366413" cy="248802"/>
            </a:xfrm>
            <a:custGeom>
              <a:avLst/>
              <a:gdLst>
                <a:gd name="connsiteX0" fmla="*/ 0 w 366413"/>
                <a:gd name="connsiteY0" fmla="*/ 124401 h 248802"/>
                <a:gd name="connsiteX1" fmla="*/ 183207 w 366413"/>
                <a:gd name="connsiteY1" fmla="*/ 0 h 248802"/>
                <a:gd name="connsiteX2" fmla="*/ 366414 w 366413"/>
                <a:gd name="connsiteY2" fmla="*/ 124401 h 248802"/>
                <a:gd name="connsiteX3" fmla="*/ 183207 w 366413"/>
                <a:gd name="connsiteY3" fmla="*/ 248802 h 248802"/>
                <a:gd name="connsiteX4" fmla="*/ 0 w 366413"/>
                <a:gd name="connsiteY4" fmla="*/ 124401 h 24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13" h="248802" extrusionOk="0">
                  <a:moveTo>
                    <a:pt x="0" y="124401"/>
                  </a:moveTo>
                  <a:cubicBezTo>
                    <a:pt x="-1993" y="50125"/>
                    <a:pt x="81173" y="-10340"/>
                    <a:pt x="183207" y="0"/>
                  </a:cubicBezTo>
                  <a:cubicBezTo>
                    <a:pt x="272946" y="-2772"/>
                    <a:pt x="353033" y="58216"/>
                    <a:pt x="366414" y="124401"/>
                  </a:cubicBezTo>
                  <a:cubicBezTo>
                    <a:pt x="371825" y="204554"/>
                    <a:pt x="293640" y="244959"/>
                    <a:pt x="183207" y="248802"/>
                  </a:cubicBezTo>
                  <a:cubicBezTo>
                    <a:pt x="94546" y="249394"/>
                    <a:pt x="128" y="194573"/>
                    <a:pt x="0" y="124401"/>
                  </a:cubicBezTo>
                  <a:close/>
                </a:path>
              </a:pathLst>
            </a:custGeom>
            <a:noFill/>
            <a:ln w="28575">
              <a:solidFill>
                <a:srgbClr val="7030A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677BEEF3-B7D7-4655-B0D8-F4CF71E4D700}"/>
                </a:ext>
              </a:extLst>
            </p:cNvPr>
            <p:cNvSpPr/>
            <p:nvPr/>
          </p:nvSpPr>
          <p:spPr>
            <a:xfrm rot="21061535">
              <a:off x="736316" y="3892732"/>
              <a:ext cx="744141" cy="252548"/>
            </a:xfrm>
            <a:custGeom>
              <a:avLst/>
              <a:gdLst>
                <a:gd name="connsiteX0" fmla="*/ 0 w 744141"/>
                <a:gd name="connsiteY0" fmla="*/ 126274 h 252548"/>
                <a:gd name="connsiteX1" fmla="*/ 372071 w 744141"/>
                <a:gd name="connsiteY1" fmla="*/ 0 h 252548"/>
                <a:gd name="connsiteX2" fmla="*/ 744142 w 744141"/>
                <a:gd name="connsiteY2" fmla="*/ 126274 h 252548"/>
                <a:gd name="connsiteX3" fmla="*/ 372071 w 744141"/>
                <a:gd name="connsiteY3" fmla="*/ 252548 h 252548"/>
                <a:gd name="connsiteX4" fmla="*/ 0 w 744141"/>
                <a:gd name="connsiteY4" fmla="*/ 126274 h 25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141" h="252548" extrusionOk="0">
                  <a:moveTo>
                    <a:pt x="0" y="126274"/>
                  </a:moveTo>
                  <a:cubicBezTo>
                    <a:pt x="-10573" y="26977"/>
                    <a:pt x="165346" y="-15003"/>
                    <a:pt x="372071" y="0"/>
                  </a:cubicBezTo>
                  <a:cubicBezTo>
                    <a:pt x="567054" y="-2544"/>
                    <a:pt x="740605" y="57201"/>
                    <a:pt x="744142" y="126274"/>
                  </a:cubicBezTo>
                  <a:cubicBezTo>
                    <a:pt x="752733" y="214187"/>
                    <a:pt x="579562" y="251717"/>
                    <a:pt x="372071" y="252548"/>
                  </a:cubicBezTo>
                  <a:cubicBezTo>
                    <a:pt x="174488" y="252922"/>
                    <a:pt x="223" y="198565"/>
                    <a:pt x="0" y="126274"/>
                  </a:cubicBezTo>
                  <a:close/>
                </a:path>
              </a:pathLst>
            </a:custGeom>
            <a:noFill/>
            <a:ln w="28575">
              <a:solidFill>
                <a:srgbClr val="7030A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696744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Findings – treatment options and span</a:t>
            </a:r>
          </a:p>
        </p:txBody>
      </p:sp>
      <p:sp>
        <p:nvSpPr>
          <p:cNvPr id="3" name="Content Placeholder 2"/>
          <p:cNvSpPr>
            <a:spLocks noGrp="1"/>
          </p:cNvSpPr>
          <p:nvPr>
            <p:ph idx="4294967295"/>
          </p:nvPr>
        </p:nvSpPr>
        <p:spPr>
          <a:xfrm>
            <a:off x="1295520" y="1751366"/>
            <a:ext cx="10469760" cy="4753933"/>
          </a:xfrm>
        </p:spPr>
        <p:txBody>
          <a:bodyPr>
            <a:normAutofit fontScale="92500" lnSpcReduction="10000"/>
          </a:bodyPr>
          <a:lstStyle/>
          <a:p>
            <a:pPr marL="1793875" indent="-269875">
              <a:lnSpc>
                <a:spcPct val="120000"/>
              </a:lnSpc>
              <a:buFont typeface="Wingdings" panose="05000000000000000000" pitchFamily="2" charset="2"/>
              <a:buChar char="§"/>
            </a:pPr>
            <a:r>
              <a:rPr lang="en-AU" dirty="0"/>
              <a:t>Stakeholder comments regarding treatment options/countermeasures were the second most commonly occurring.  </a:t>
            </a:r>
          </a:p>
          <a:p>
            <a:pPr marL="1793875" indent="-269875">
              <a:lnSpc>
                <a:spcPct val="120000"/>
              </a:lnSpc>
              <a:spcAft>
                <a:spcPts val="1800"/>
              </a:spcAft>
              <a:buFont typeface="Wingdings" panose="05000000000000000000" pitchFamily="2" charset="2"/>
              <a:buChar char="§"/>
            </a:pPr>
            <a:r>
              <a:rPr lang="en-AU" dirty="0"/>
              <a:t>Some suggestions to change from a ‘spot’ program to an area or zone approach for treatments.   Articles within the literature indicate that treating corridors or taking a whole-of-network approach is more effective than treating ‘spots’.  </a:t>
            </a:r>
          </a:p>
          <a:p>
            <a:pPr>
              <a:lnSpc>
                <a:spcPct val="120000"/>
              </a:lnSpc>
              <a:spcAft>
                <a:spcPts val="800"/>
              </a:spcAft>
              <a:buFont typeface="Wingdings" panose="05000000000000000000" pitchFamily="2" charset="2"/>
              <a:buChar char="§"/>
            </a:pPr>
            <a:r>
              <a:rPr lang="en-AU" dirty="0"/>
              <a:t>The effectiveness and range of treatments were focus areas for stakeholders.  Predominately about increasing range of treatments, gaining better insight into the effectiveness of treatments, and sharing information across all local governments. </a:t>
            </a:r>
          </a:p>
          <a:p>
            <a:pPr marL="627063" indent="0">
              <a:lnSpc>
                <a:spcPct val="120000"/>
              </a:lnSpc>
              <a:buNone/>
            </a:pPr>
            <a:r>
              <a:rPr lang="en-AU" dirty="0"/>
              <a:t>Based on stakeholder views: increasing treatment options and the inclusion of other ‘leavers’, demonstrating Safe System principles though non-infrastructure treatments such as lower speeds, needs to be considered.</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37387927-F778-43E9-97DF-2AAC5CB5B0EF}"/>
              </a:ext>
            </a:extLst>
          </p:cNvPr>
          <p:cNvGrpSpPr/>
          <p:nvPr/>
        </p:nvGrpSpPr>
        <p:grpSpPr>
          <a:xfrm rot="1816105">
            <a:off x="124233" y="1710576"/>
            <a:ext cx="2622945" cy="2041231"/>
            <a:chOff x="9173809" y="4813741"/>
            <a:chExt cx="2622945" cy="1637523"/>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949A4950-0E32-4B98-A584-0551FDBBC1D7}"/>
                </a:ext>
              </a:extLst>
            </p:cNvPr>
            <p:cNvSpPr/>
            <p:nvPr/>
          </p:nvSpPr>
          <p:spPr>
            <a:xfrm rot="20969144">
              <a:off x="9323285" y="4813741"/>
              <a:ext cx="2473469" cy="1637523"/>
            </a:xfrm>
            <a:prstGeom prst="rect">
              <a:avLst/>
            </a:prstGeom>
            <a:solidFill>
              <a:srgbClr val="CC9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i="0" u="none" strike="noStrike" kern="0" cap="none" spc="0" normalizeH="0" baseline="0" noProof="1">
                  <a:ln>
                    <a:noFill/>
                  </a:ln>
                  <a:solidFill>
                    <a:prstClr val="black"/>
                  </a:solidFill>
                  <a:effectLst/>
                  <a:uLnTx/>
                  <a:uFillTx/>
                  <a:latin typeface="Ink Free" panose="03080402000500000000" pitchFamily="66" charset="0"/>
                </a:rPr>
                <a:t> Suggestion made for the annual Black Spot Information session to include case studies and presentations about effective treatments.</a:t>
              </a:r>
              <a:endParaRPr kumimoji="0" lang="en-US" sz="1600" i="0" u="none" strike="noStrike" kern="0" cap="none" spc="0" normalizeH="0" baseline="0" noProof="1">
                <a:ln>
                  <a:noFill/>
                </a:ln>
                <a:solidFill>
                  <a:prstClr val="black"/>
                </a:solidFill>
                <a:effectLst/>
                <a:uLnTx/>
                <a:uFillTx/>
                <a:latin typeface="Ink Free" panose="03080402000500000000" pitchFamily="66" charset="0"/>
              </a:endParaRPr>
            </a:p>
          </p:txBody>
        </p:sp>
        <p:sp>
          <p:nvSpPr>
            <p:cNvPr id="6" name="Rectangle 5">
              <a:extLst>
                <a:ext uri="{FF2B5EF4-FFF2-40B4-BE49-F238E27FC236}">
                  <a16:creationId xmlns:a16="http://schemas.microsoft.com/office/drawing/2014/main" id="{02E534FC-A287-458A-9A3A-AE09BF866C48}"/>
                </a:ext>
              </a:extLst>
            </p:cNvPr>
            <p:cNvSpPr/>
            <p:nvPr/>
          </p:nvSpPr>
          <p:spPr>
            <a:xfrm rot="20969144">
              <a:off x="9173809" y="4835984"/>
              <a:ext cx="2473469" cy="246602"/>
            </a:xfrm>
            <a:prstGeom prst="rect">
              <a:avLst/>
            </a:prstGeom>
            <a:solidFill>
              <a:srgbClr val="9966FF">
                <a:alpha val="14902"/>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pic>
        <p:nvPicPr>
          <p:cNvPr id="8" name="Graphic 7" descr="Lightbulb and gear with solid fill">
            <a:extLst>
              <a:ext uri="{FF2B5EF4-FFF2-40B4-BE49-F238E27FC236}">
                <a16:creationId xmlns:a16="http://schemas.microsoft.com/office/drawing/2014/main" id="{70B9E721-19A4-4741-9A44-803C1050D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1887" y="5346894"/>
            <a:ext cx="676734" cy="676734"/>
          </a:xfrm>
          <a:prstGeom prst="rect">
            <a:avLst/>
          </a:prstGeom>
        </p:spPr>
      </p:pic>
    </p:spTree>
    <p:extLst>
      <p:ext uri="{BB962C8B-B14F-4D97-AF65-F5344CB8AC3E}">
        <p14:creationId xmlns:p14="http://schemas.microsoft.com/office/powerpoint/2010/main" val="528510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2"/>
            <a:ext cx="10896481" cy="1181643"/>
          </a:xfrm>
        </p:spPr>
        <p:txBody>
          <a:bodyPr/>
          <a:lstStyle/>
          <a:p>
            <a:r>
              <a:rPr lang="en-AU" dirty="0"/>
              <a:t>Current action – treatment options and span</a:t>
            </a:r>
          </a:p>
        </p:txBody>
      </p:sp>
      <p:sp>
        <p:nvSpPr>
          <p:cNvPr id="3" name="Content Placeholder 2"/>
          <p:cNvSpPr>
            <a:spLocks noGrp="1"/>
          </p:cNvSpPr>
          <p:nvPr>
            <p:ph idx="4294967295"/>
          </p:nvPr>
        </p:nvSpPr>
        <p:spPr>
          <a:xfrm>
            <a:off x="1295520" y="1821037"/>
            <a:ext cx="10058280" cy="4719099"/>
          </a:xfrm>
        </p:spPr>
        <p:txBody>
          <a:bodyPr>
            <a:normAutofit fontScale="92500" lnSpcReduction="20000"/>
          </a:bodyPr>
          <a:lstStyle/>
          <a:p>
            <a:pPr>
              <a:lnSpc>
                <a:spcPct val="120000"/>
              </a:lnSpc>
              <a:buFont typeface="Wingdings" panose="05000000000000000000" pitchFamily="2" charset="2"/>
              <a:buChar char="§"/>
            </a:pPr>
            <a:r>
              <a:rPr lang="en-AU" dirty="0"/>
              <a:t>Black spots can be at an intersection, mid-block or short sections of road and black lengths are lengths of road three or more kilometres long.</a:t>
            </a:r>
          </a:p>
          <a:p>
            <a:pPr>
              <a:lnSpc>
                <a:spcPct val="120000"/>
              </a:lnSpc>
              <a:buFont typeface="Wingdings" panose="05000000000000000000" pitchFamily="2" charset="2"/>
              <a:buChar char="§"/>
            </a:pPr>
            <a:r>
              <a:rPr lang="en-AU" dirty="0"/>
              <a:t>In addition to Black Spot, current programs include Regional Road Safety Program,  Metropolitan Intersection Crashes Program  and Urban Low Cost Intersection Treatments Program. </a:t>
            </a:r>
          </a:p>
          <a:p>
            <a:pPr>
              <a:lnSpc>
                <a:spcPct val="120000"/>
              </a:lnSpc>
              <a:buFont typeface="Wingdings" panose="05000000000000000000" pitchFamily="2" charset="2"/>
              <a:buChar char="§"/>
            </a:pPr>
            <a:r>
              <a:rPr lang="en-AU" dirty="0"/>
              <a:t>National Road Safety Strategy:</a:t>
            </a:r>
          </a:p>
          <a:p>
            <a:pPr marL="1436688" lvl="1" indent="-269875">
              <a:lnSpc>
                <a:spcPct val="120000"/>
              </a:lnSpc>
              <a:buFont typeface="Wingdings" panose="05000000000000000000" pitchFamily="2" charset="2"/>
              <a:buChar char="§"/>
            </a:pPr>
            <a:r>
              <a:rPr lang="en-AU" dirty="0"/>
              <a:t>implement Movement and Place to provide safe road environment for pedestrians and cyclists;</a:t>
            </a:r>
          </a:p>
          <a:p>
            <a:pPr marL="1436688" lvl="1" indent="-269875">
              <a:lnSpc>
                <a:spcPct val="120000"/>
              </a:lnSpc>
              <a:buFont typeface="Wingdings" panose="05000000000000000000" pitchFamily="2" charset="2"/>
              <a:buChar char="§"/>
            </a:pPr>
            <a:r>
              <a:rPr lang="en-AU" dirty="0"/>
              <a:t>deliver measurable improvements in safety through infrastructure funding at all government levels;</a:t>
            </a:r>
          </a:p>
          <a:p>
            <a:pPr marL="1436688" lvl="1" indent="-269875">
              <a:lnSpc>
                <a:spcPct val="120000"/>
              </a:lnSpc>
              <a:buFont typeface="Wingdings" panose="05000000000000000000" pitchFamily="2" charset="2"/>
              <a:buChar char="§"/>
            </a:pPr>
            <a:r>
              <a:rPr lang="en-AU" dirty="0"/>
              <a:t>governments to embed and deliver road safety into their business as usual; and</a:t>
            </a:r>
          </a:p>
          <a:p>
            <a:pPr marL="1436688" lvl="1" indent="-269875">
              <a:lnSpc>
                <a:spcPct val="120000"/>
              </a:lnSpc>
              <a:buFont typeface="Wingdings" panose="05000000000000000000" pitchFamily="2" charset="2"/>
              <a:buChar char="§"/>
            </a:pPr>
            <a:r>
              <a:rPr lang="en-AU" dirty="0"/>
              <a:t>deliver systematic safety improvements on a road corridor basis against baseline assessment network safety plans.</a:t>
            </a:r>
          </a:p>
          <a:p>
            <a:pPr>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ED9579A3-B50D-4859-A222-D40951B7732A}"/>
              </a:ext>
            </a:extLst>
          </p:cNvPr>
          <p:cNvPicPr>
            <a:picLocks noChangeAspect="1"/>
          </p:cNvPicPr>
          <p:nvPr/>
        </p:nvPicPr>
        <p:blipFill>
          <a:blip r:embed="rId3"/>
          <a:stretch>
            <a:fillRect/>
          </a:stretch>
        </p:blipFill>
        <p:spPr>
          <a:xfrm>
            <a:off x="302768" y="3876599"/>
            <a:ext cx="2222719" cy="2607099"/>
          </a:xfrm>
          <a:prstGeom prst="rect">
            <a:avLst/>
          </a:prstGeom>
        </p:spPr>
      </p:pic>
    </p:spTree>
    <p:extLst>
      <p:ext uri="{BB962C8B-B14F-4D97-AF65-F5344CB8AC3E}">
        <p14:creationId xmlns:p14="http://schemas.microsoft.com/office/powerpoint/2010/main" val="4132456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9" y="834372"/>
            <a:ext cx="4786934" cy="1181643"/>
          </a:xfrm>
        </p:spPr>
        <p:txBody>
          <a:bodyPr/>
          <a:lstStyle/>
          <a:p>
            <a:r>
              <a:rPr lang="en-AU" dirty="0"/>
              <a:t>Summation </a:t>
            </a:r>
          </a:p>
        </p:txBody>
      </p:sp>
      <p:sp>
        <p:nvSpPr>
          <p:cNvPr id="3" name="Content Placeholder 2"/>
          <p:cNvSpPr>
            <a:spLocks noGrp="1"/>
          </p:cNvSpPr>
          <p:nvPr>
            <p:ph idx="4294967295"/>
          </p:nvPr>
        </p:nvSpPr>
        <p:spPr>
          <a:xfrm>
            <a:off x="1295519" y="1786202"/>
            <a:ext cx="10629877" cy="4736516"/>
          </a:xfrm>
        </p:spPr>
        <p:txBody>
          <a:bodyPr>
            <a:normAutofit/>
          </a:bodyPr>
          <a:lstStyle/>
          <a:p>
            <a:pPr marL="0" indent="0">
              <a:lnSpc>
                <a:spcPct val="120000"/>
              </a:lnSpc>
              <a:buNone/>
            </a:pPr>
            <a:r>
              <a:rPr lang="en-AU" dirty="0"/>
              <a:t>Matters which could be considered for amendment include the following:</a:t>
            </a:r>
          </a:p>
          <a:p>
            <a:pPr marL="357188" lvl="1" indent="-357188">
              <a:lnSpc>
                <a:spcPct val="120000"/>
              </a:lnSpc>
              <a:buFont typeface="Wingdings" panose="05000000000000000000" pitchFamily="2" charset="2"/>
              <a:buChar char="§"/>
            </a:pPr>
            <a:r>
              <a:rPr lang="en-AU" dirty="0"/>
              <a:t>improve the return on investment through what is funded and/or economies of scale;</a:t>
            </a:r>
          </a:p>
          <a:p>
            <a:pPr marL="357188" lvl="1" indent="-357188">
              <a:lnSpc>
                <a:spcPct val="120000"/>
              </a:lnSpc>
              <a:buFont typeface="Wingdings" panose="05000000000000000000" pitchFamily="2" charset="2"/>
              <a:buChar char="§"/>
            </a:pPr>
            <a:r>
              <a:rPr lang="en-AU" dirty="0"/>
              <a:t>revisit the concept of a ‘black spot’ to consider lengths of roads or area treatments;</a:t>
            </a:r>
          </a:p>
          <a:p>
            <a:pPr marL="357188" lvl="1" indent="-357188">
              <a:lnSpc>
                <a:spcPct val="120000"/>
              </a:lnSpc>
              <a:buFont typeface="Wingdings" panose="05000000000000000000" pitchFamily="2" charset="2"/>
              <a:buChar char="§"/>
            </a:pPr>
            <a:r>
              <a:rPr lang="en-AU" dirty="0"/>
              <a:t>increase alignment with the Safe System; and</a:t>
            </a:r>
          </a:p>
          <a:p>
            <a:pPr marL="357188" lvl="1" indent="-357188">
              <a:lnSpc>
                <a:spcPct val="120000"/>
              </a:lnSpc>
              <a:buFont typeface="Wingdings" panose="05000000000000000000" pitchFamily="2" charset="2"/>
              <a:buChar char="§"/>
            </a:pPr>
            <a:r>
              <a:rPr lang="en-AU" dirty="0"/>
              <a:t>revisit the project nomination and </a:t>
            </a:r>
            <a:br>
              <a:rPr lang="en-AU" dirty="0"/>
            </a:br>
            <a:r>
              <a:rPr lang="en-AU" dirty="0"/>
              <a:t>selection process.</a:t>
            </a:r>
          </a:p>
          <a:p>
            <a:pPr marL="0" indent="0">
              <a:lnSpc>
                <a:spcPct val="120000"/>
              </a:lnSpc>
              <a:buNone/>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D8F72AF3-A768-47F8-BA21-6AFDF76FC567}"/>
              </a:ext>
            </a:extLst>
          </p:cNvPr>
          <p:cNvGrpSpPr/>
          <p:nvPr/>
        </p:nvGrpSpPr>
        <p:grpSpPr>
          <a:xfrm rot="1494626">
            <a:off x="6588441" y="3649764"/>
            <a:ext cx="4927931" cy="2515644"/>
            <a:chOff x="9218673" y="4813478"/>
            <a:chExt cx="2578081" cy="1637786"/>
          </a:xfrm>
        </p:grpSpPr>
        <p:sp>
          <p:nvSpPr>
            <p:cNvPr id="6" name="Rectangle 5">
              <a:extLst>
                <a:ext uri="{FF2B5EF4-FFF2-40B4-BE49-F238E27FC236}">
                  <a16:creationId xmlns:a16="http://schemas.microsoft.com/office/drawing/2014/main" id="{882B3672-3292-4F7B-BEDF-A871DD2B70E5}"/>
                </a:ext>
              </a:extLst>
            </p:cNvPr>
            <p:cNvSpPr/>
            <p:nvPr/>
          </p:nvSpPr>
          <p:spPr>
            <a:xfrm rot="20969144">
              <a:off x="9218673" y="4813478"/>
              <a:ext cx="2473469" cy="246602"/>
            </a:xfrm>
            <a:prstGeom prst="rect">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3E964F3-FD9D-4D18-9239-0CB6F0DE8D13}"/>
                </a:ext>
              </a:extLst>
            </p:cNvPr>
            <p:cNvSpPr/>
            <p:nvPr/>
          </p:nvSpPr>
          <p:spPr>
            <a:xfrm rot="20969144">
              <a:off x="9323285" y="4813741"/>
              <a:ext cx="2473469" cy="1637523"/>
            </a:xfrm>
            <a:prstGeom prst="rect">
              <a:avLst/>
            </a:prstGeom>
            <a:solidFill>
              <a:srgbClr val="EF6325">
                <a:alpha val="94902"/>
              </a:srgbClr>
            </a:solidFill>
            <a:ln w="25400" cap="flat" cmpd="sng" algn="ctr">
              <a:noFill/>
              <a:prstDash val="solid"/>
            </a:ln>
            <a:effectLst/>
          </p:spPr>
          <p:txBody>
            <a:bodyPr rtlCol="0" anchor="ctr"/>
            <a:lstStyle/>
            <a:p>
              <a:pPr lvl="0" algn="ctr">
                <a:defRPr/>
              </a:pPr>
              <a:r>
                <a:rPr lang="en-AU" sz="1600" b="1" kern="0" noProof="1">
                  <a:solidFill>
                    <a:prstClr val="black"/>
                  </a:solidFill>
                  <a:latin typeface="Ink Free" panose="03080402000500000000" pitchFamily="66" charset="0"/>
                </a:rPr>
                <a:t>Issue most commonly and broadly commented upon by stakeholder: the application process. Fully online functionality for nomination, monitoring and reporting has been requested, with improvements in the data and functionality available for local governments to use.  Further, stakeholders requested greater support for local governments without the relevant expertise.</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grpSp>
      <p:grpSp>
        <p:nvGrpSpPr>
          <p:cNvPr id="7" name="Group 6">
            <a:extLst>
              <a:ext uri="{FF2B5EF4-FFF2-40B4-BE49-F238E27FC236}">
                <a16:creationId xmlns:a16="http://schemas.microsoft.com/office/drawing/2014/main" id="{5D156821-03E8-4BB8-9B6B-5C4D24FB1A37}"/>
              </a:ext>
            </a:extLst>
          </p:cNvPr>
          <p:cNvGrpSpPr/>
          <p:nvPr/>
        </p:nvGrpSpPr>
        <p:grpSpPr>
          <a:xfrm rot="162823">
            <a:off x="1634168" y="4452028"/>
            <a:ext cx="2968917" cy="1923108"/>
            <a:chOff x="9196375" y="4813741"/>
            <a:chExt cx="2600379" cy="1637523"/>
          </a:xfrm>
        </p:grpSpPr>
        <p:sp>
          <p:nvSpPr>
            <p:cNvPr id="8" name="Rectangle 7">
              <a:extLst>
                <a:ext uri="{FF2B5EF4-FFF2-40B4-BE49-F238E27FC236}">
                  <a16:creationId xmlns:a16="http://schemas.microsoft.com/office/drawing/2014/main" id="{753C14BA-0F9C-4A71-8A7D-BA065F86781E}"/>
                </a:ext>
              </a:extLst>
            </p:cNvPr>
            <p:cNvSpPr/>
            <p:nvPr/>
          </p:nvSpPr>
          <p:spPr>
            <a:xfrm rot="20969144">
              <a:off x="9323285" y="4813741"/>
              <a:ext cx="2473469" cy="1637523"/>
            </a:xfrm>
            <a:prstGeom prst="rect">
              <a:avLst/>
            </a:prstGeom>
            <a:solidFill>
              <a:srgbClr val="CC9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1">
                  <a:ln>
                    <a:noFill/>
                  </a:ln>
                  <a:solidFill>
                    <a:prstClr val="black"/>
                  </a:solidFill>
                  <a:effectLst/>
                  <a:uLnTx/>
                  <a:uFillTx/>
                  <a:latin typeface="Ink Free" panose="03080402000500000000" pitchFamily="66" charset="0"/>
                </a:rPr>
                <a:t>Consider in the context of related administration, performance requirements ………. for example, National Road Safety Strategy </a:t>
              </a:r>
              <a:endParaRPr kumimoji="0" lang="en-US" sz="1600" b="1" i="0" u="none" strike="noStrike" kern="0" cap="none" spc="0" normalizeH="0" baseline="0" noProof="1">
                <a:ln>
                  <a:noFill/>
                </a:ln>
                <a:solidFill>
                  <a:prstClr val="black"/>
                </a:solidFill>
                <a:effectLst/>
                <a:uLnTx/>
                <a:uFillTx/>
                <a:latin typeface="Ink Free" panose="03080402000500000000" pitchFamily="66" charset="0"/>
              </a:endParaRPr>
            </a:p>
          </p:txBody>
        </p:sp>
        <p:sp>
          <p:nvSpPr>
            <p:cNvPr id="9" name="Rectangle 8">
              <a:extLst>
                <a:ext uri="{FF2B5EF4-FFF2-40B4-BE49-F238E27FC236}">
                  <a16:creationId xmlns:a16="http://schemas.microsoft.com/office/drawing/2014/main" id="{F7721426-F5D3-4E1C-834D-B32AC383265A}"/>
                </a:ext>
              </a:extLst>
            </p:cNvPr>
            <p:cNvSpPr/>
            <p:nvPr/>
          </p:nvSpPr>
          <p:spPr>
            <a:xfrm rot="20969144">
              <a:off x="9196375" y="4825418"/>
              <a:ext cx="2473469" cy="246602"/>
            </a:xfrm>
            <a:prstGeom prst="rect">
              <a:avLst/>
            </a:prstGeom>
            <a:solidFill>
              <a:srgbClr val="9966FF">
                <a:alpha val="1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99470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41000" y="2454584"/>
            <a:ext cx="5825878" cy="2262293"/>
          </a:xfrm>
        </p:spPr>
        <p:txBody>
          <a:bodyPr/>
          <a:lstStyle/>
          <a:p>
            <a:r>
              <a:rPr lang="en-AU" sz="6000" dirty="0"/>
              <a:t>Questions &amp; Thank you</a:t>
            </a:r>
          </a:p>
        </p:txBody>
      </p:sp>
    </p:spTree>
    <p:extLst>
      <p:ext uri="{BB962C8B-B14F-4D97-AF65-F5344CB8AC3E}">
        <p14:creationId xmlns:p14="http://schemas.microsoft.com/office/powerpoint/2010/main" val="318866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4" y="-1"/>
            <a:ext cx="6812332" cy="4993419"/>
          </a:xfrm>
        </p:spPr>
        <p:txBody>
          <a:bodyPr/>
          <a:lstStyle/>
          <a:p>
            <a:r>
              <a:rPr lang="en-AU" dirty="0"/>
              <a:t>Black Spot Data Analysis</a:t>
            </a:r>
          </a:p>
        </p:txBody>
      </p:sp>
      <p:sp>
        <p:nvSpPr>
          <p:cNvPr id="3" name="Subtitle 2"/>
          <p:cNvSpPr>
            <a:spLocks noGrp="1"/>
          </p:cNvSpPr>
          <p:nvPr>
            <p:ph type="subTitle" idx="1"/>
          </p:nvPr>
        </p:nvSpPr>
        <p:spPr>
          <a:xfrm>
            <a:off x="495834" y="5231958"/>
            <a:ext cx="6812332" cy="1212031"/>
          </a:xfrm>
        </p:spPr>
        <p:txBody>
          <a:bodyPr>
            <a:normAutofit fontScale="92500" lnSpcReduction="10000"/>
          </a:bodyPr>
          <a:lstStyle/>
          <a:p>
            <a:r>
              <a:rPr lang="en-AU" dirty="0"/>
              <a:t>Some of the discoveries as a part of the Review of the State Funded Black Spot Programme</a:t>
            </a:r>
          </a:p>
          <a:p>
            <a:r>
              <a:rPr lang="en-AU"/>
              <a:t>Teresa Williams</a:t>
            </a:r>
            <a:br>
              <a:rPr lang="en-AU" dirty="0"/>
            </a:br>
            <a:r>
              <a:rPr lang="en-AU" dirty="0"/>
              <a:t>Principal Policy Advisor</a:t>
            </a:r>
          </a:p>
          <a:p>
            <a:endParaRPr lang="en-AU" dirty="0"/>
          </a:p>
        </p:txBody>
      </p:sp>
    </p:spTree>
    <p:extLst>
      <p:ext uri="{BB962C8B-B14F-4D97-AF65-F5344CB8AC3E}">
        <p14:creationId xmlns:p14="http://schemas.microsoft.com/office/powerpoint/2010/main" val="96691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Background</a:t>
            </a:r>
          </a:p>
        </p:txBody>
      </p:sp>
      <p:sp>
        <p:nvSpPr>
          <p:cNvPr id="3" name="Content Placeholder 2"/>
          <p:cNvSpPr>
            <a:spLocks noGrp="1"/>
          </p:cNvSpPr>
          <p:nvPr>
            <p:ph idx="4294967295"/>
          </p:nvPr>
        </p:nvSpPr>
        <p:spPr>
          <a:xfrm>
            <a:off x="1295520" y="1751390"/>
            <a:ext cx="10058280" cy="4588450"/>
          </a:xfrm>
        </p:spPr>
        <p:txBody>
          <a:bodyPr>
            <a:normAutofit lnSpcReduction="10000"/>
          </a:bodyPr>
          <a:lstStyle/>
          <a:p>
            <a:pPr marL="0" indent="0">
              <a:lnSpc>
                <a:spcPct val="110000"/>
              </a:lnSpc>
              <a:buNone/>
            </a:pPr>
            <a:r>
              <a:rPr lang="en-AU" dirty="0"/>
              <a:t>State Black Spot (SBS) Review</a:t>
            </a:r>
          </a:p>
          <a:p>
            <a:pPr>
              <a:lnSpc>
                <a:spcPct val="110000"/>
              </a:lnSpc>
              <a:buFont typeface="Wingdings" panose="05000000000000000000" pitchFamily="2" charset="2"/>
              <a:buChar char="§"/>
            </a:pPr>
            <a:r>
              <a:rPr lang="en-AU" dirty="0"/>
              <a:t>Project nomination data for the six-year period 2016/17 to 2020/21 was collated to identify the nature and trends of submissions for the SBS.</a:t>
            </a:r>
          </a:p>
          <a:p>
            <a:pPr>
              <a:lnSpc>
                <a:spcPct val="110000"/>
              </a:lnSpc>
              <a:buFont typeface="Wingdings" panose="05000000000000000000" pitchFamily="2" charset="2"/>
              <a:buChar char="§"/>
            </a:pPr>
            <a:r>
              <a:rPr lang="en-AU" dirty="0"/>
              <a:t>The data was reviewed in alignment with the SBS funding allocation approach.  This being four funding areas; with $10 million per annum allocated equally between rural/remote and the metropolitan area, between state and local roads.</a:t>
            </a:r>
          </a:p>
          <a:p>
            <a:pPr>
              <a:lnSpc>
                <a:spcPct val="110000"/>
              </a:lnSpc>
              <a:buFont typeface="Wingdings" panose="05000000000000000000" pitchFamily="2" charset="2"/>
              <a:buChar char="§"/>
            </a:pPr>
            <a:r>
              <a:rPr lang="en-AU" dirty="0"/>
              <a:t>Analysis regarding rural/remote local roads, rural/remote state roads, metropolitan local roads, and metropolitan state roads.  </a:t>
            </a:r>
          </a:p>
          <a:p>
            <a:pPr>
              <a:lnSpc>
                <a:spcPct val="110000"/>
              </a:lnSpc>
              <a:buFont typeface="Wingdings" panose="05000000000000000000" pitchFamily="2" charset="2"/>
              <a:buChar char="§"/>
            </a:pPr>
            <a:r>
              <a:rPr lang="en-AU" dirty="0"/>
              <a:t>Actual funding and proportions of funding are State funds only, exclusive of local government contributions.  </a:t>
            </a:r>
          </a:p>
          <a:p>
            <a:pPr>
              <a:lnSpc>
                <a:spcPct val="110000"/>
              </a:lnSpc>
              <a:buFont typeface="Wingdings" panose="05000000000000000000" pitchFamily="2" charset="2"/>
              <a:buChar char="§"/>
            </a:pPr>
            <a:r>
              <a:rPr lang="en-AU" dirty="0"/>
              <a:t>Some variations in the nature of the data exists due to what is collected</a:t>
            </a:r>
            <a:br>
              <a:rPr lang="en-AU" dirty="0"/>
            </a:br>
            <a:r>
              <a:rPr lang="en-AU" dirty="0"/>
              <a:t>or not for particular project proposals.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C8F6DC92-B44A-45F5-9ED4-D4FCFD1B581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60"/>
          <a:stretch/>
        </p:blipFill>
        <p:spPr>
          <a:xfrm>
            <a:off x="10129617" y="5120639"/>
            <a:ext cx="1452758" cy="1291539"/>
          </a:xfrm>
          <a:prstGeom prst="rect">
            <a:avLst/>
          </a:prstGeom>
        </p:spPr>
      </p:pic>
    </p:spTree>
    <p:extLst>
      <p:ext uri="{BB962C8B-B14F-4D97-AF65-F5344CB8AC3E}">
        <p14:creationId xmlns:p14="http://schemas.microsoft.com/office/powerpoint/2010/main" val="294030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Metropolitan local roads – nomination numbers and outcomes</a:t>
            </a:r>
          </a:p>
        </p:txBody>
      </p:sp>
      <p:sp>
        <p:nvSpPr>
          <p:cNvPr id="3" name="Content Placeholder 2"/>
          <p:cNvSpPr>
            <a:spLocks noGrp="1"/>
          </p:cNvSpPr>
          <p:nvPr>
            <p:ph idx="4294967295"/>
          </p:nvPr>
        </p:nvSpPr>
        <p:spPr>
          <a:xfrm>
            <a:off x="1295520" y="2003951"/>
            <a:ext cx="4217006" cy="4422987"/>
          </a:xfrm>
        </p:spPr>
        <p:txBody>
          <a:bodyPr>
            <a:normAutofit lnSpcReduction="10000"/>
          </a:bodyPr>
          <a:lstStyle/>
          <a:p>
            <a:pPr>
              <a:lnSpc>
                <a:spcPct val="110000"/>
              </a:lnSpc>
              <a:buFont typeface="Wingdings" panose="05000000000000000000" pitchFamily="2" charset="2"/>
              <a:buChar char="§"/>
            </a:pPr>
            <a:r>
              <a:rPr lang="en-AU" sz="1900" dirty="0"/>
              <a:t>The number of nominations slightly increased from 85 for 2016/17 to 94 for 2018/19, then decreased to 69 for 2021/22.  </a:t>
            </a:r>
          </a:p>
          <a:p>
            <a:pPr>
              <a:lnSpc>
                <a:spcPct val="110000"/>
              </a:lnSpc>
              <a:buFont typeface="Wingdings" panose="05000000000000000000" pitchFamily="2" charset="2"/>
              <a:buChar char="§"/>
            </a:pPr>
            <a:r>
              <a:rPr lang="en-AU" sz="1900" dirty="0"/>
              <a:t>For the years 2016/17 to 2020/21 approximately half the nominations made each year were approved whilst 35% of nominations for 2021/22 were approved.</a:t>
            </a:r>
          </a:p>
          <a:p>
            <a:pPr>
              <a:lnSpc>
                <a:spcPct val="110000"/>
              </a:lnSpc>
              <a:buFont typeface="Wingdings" panose="05000000000000000000" pitchFamily="2" charset="2"/>
              <a:buChar char="§"/>
            </a:pPr>
            <a:r>
              <a:rPr lang="en-AU" sz="1900" dirty="0"/>
              <a:t>It is worth noting that 16% of nominations for 2021/22 were identified and funded as election commitments.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A962C3A-3CE5-4EC8-8239-F6503977C26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426185" y="2534195"/>
            <a:ext cx="6765815" cy="3499618"/>
          </a:xfrm>
          <a:prstGeom prst="rect">
            <a:avLst/>
          </a:prstGeom>
        </p:spPr>
      </p:pic>
    </p:spTree>
    <p:extLst>
      <p:ext uri="{BB962C8B-B14F-4D97-AF65-F5344CB8AC3E}">
        <p14:creationId xmlns:p14="http://schemas.microsoft.com/office/powerpoint/2010/main" val="214213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Rural and remote local roads – nomination numbers and outcomes</a:t>
            </a:r>
          </a:p>
        </p:txBody>
      </p:sp>
      <p:sp>
        <p:nvSpPr>
          <p:cNvPr id="3" name="Content Placeholder 2"/>
          <p:cNvSpPr>
            <a:spLocks noGrp="1"/>
          </p:cNvSpPr>
          <p:nvPr>
            <p:ph idx="4294967295"/>
          </p:nvPr>
        </p:nvSpPr>
        <p:spPr>
          <a:xfrm>
            <a:off x="1295520" y="1969116"/>
            <a:ext cx="4217006" cy="3856930"/>
          </a:xfrm>
        </p:spPr>
        <p:txBody>
          <a:bodyPr>
            <a:normAutofit/>
          </a:bodyPr>
          <a:lstStyle/>
          <a:p>
            <a:pPr>
              <a:lnSpc>
                <a:spcPct val="110000"/>
              </a:lnSpc>
              <a:buFont typeface="Wingdings" panose="05000000000000000000" pitchFamily="2" charset="2"/>
              <a:buChar char="§"/>
            </a:pPr>
            <a:r>
              <a:rPr lang="en-AU" sz="1900" dirty="0"/>
              <a:t>The number of nominations fluctuates around 80 for </a:t>
            </a:r>
            <a:br>
              <a:rPr lang="en-AU" sz="1900" dirty="0"/>
            </a:br>
            <a:r>
              <a:rPr lang="en-AU" sz="1900" dirty="0"/>
              <a:t>2016/17 to 2018/19, then it decreases to 40 for 2021/22.  </a:t>
            </a:r>
          </a:p>
          <a:p>
            <a:pPr>
              <a:lnSpc>
                <a:spcPct val="110000"/>
              </a:lnSpc>
              <a:buFont typeface="Wingdings" panose="05000000000000000000" pitchFamily="2" charset="2"/>
              <a:buChar char="§"/>
            </a:pPr>
            <a:r>
              <a:rPr lang="en-AU" sz="1800" dirty="0">
                <a:ea typeface="Arial" panose="020B0604020202020204" pitchFamily="34" charset="0"/>
                <a:cs typeface="Times New Roman" panose="02020603050405020304" pitchFamily="18" charset="0"/>
              </a:rPr>
              <a:t>T</a:t>
            </a:r>
            <a:r>
              <a:rPr lang="en-AU" sz="1800" dirty="0">
                <a:effectLst/>
                <a:latin typeface="Segoe UI" panose="020B0502040204020203" pitchFamily="34" charset="0"/>
                <a:ea typeface="Arial" panose="020B0604020202020204" pitchFamily="34" charset="0"/>
                <a:cs typeface="Times New Roman" panose="02020603050405020304" pitchFamily="18" charset="0"/>
              </a:rPr>
              <a:t>he number of approved </a:t>
            </a:r>
            <a:br>
              <a:rPr lang="en-AU" sz="1800" dirty="0">
                <a:effectLst/>
                <a:latin typeface="Segoe UI" panose="020B0502040204020203" pitchFamily="34" charset="0"/>
                <a:ea typeface="Arial" panose="020B0604020202020204" pitchFamily="34" charset="0"/>
                <a:cs typeface="Times New Roman" panose="02020603050405020304" pitchFamily="18" charset="0"/>
              </a:rPr>
            </a:br>
            <a:r>
              <a:rPr lang="en-AU" sz="1800" dirty="0">
                <a:effectLst/>
                <a:latin typeface="Segoe UI" panose="020B0502040204020203" pitchFamily="34" charset="0"/>
                <a:ea typeface="Arial" panose="020B0604020202020204" pitchFamily="34" charset="0"/>
                <a:cs typeface="Times New Roman" panose="02020603050405020304" pitchFamily="18" charset="0"/>
              </a:rPr>
              <a:t>projects declined from 50 for 2016/17 to 32 in 2021/22.</a:t>
            </a:r>
            <a:endParaRPr lang="en-AU" sz="1900" dirty="0"/>
          </a:p>
          <a:p>
            <a:pPr>
              <a:lnSpc>
                <a:spcPct val="110000"/>
              </a:lnSpc>
              <a:buFont typeface="Wingdings" panose="05000000000000000000" pitchFamily="2" charset="2"/>
              <a:buChar char="§"/>
            </a:pPr>
            <a:r>
              <a:rPr lang="en-AU" sz="1900" dirty="0"/>
              <a:t>It is worth noting that 15% </a:t>
            </a:r>
            <a:br>
              <a:rPr lang="en-AU" sz="1900" dirty="0"/>
            </a:br>
            <a:r>
              <a:rPr lang="en-AU" sz="1900" dirty="0"/>
              <a:t>of nominations for 2021/22 </a:t>
            </a:r>
            <a:br>
              <a:rPr lang="en-AU" sz="1900" dirty="0"/>
            </a:br>
            <a:r>
              <a:rPr lang="en-AU" sz="1900" dirty="0"/>
              <a:t>were identified and funded </a:t>
            </a:r>
            <a:br>
              <a:rPr lang="en-AU" sz="1900" dirty="0"/>
            </a:br>
            <a:r>
              <a:rPr lang="en-AU" sz="1900" dirty="0"/>
              <a:t>as election commitments.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5B83A4BA-C09A-4704-9E72-2DC8D7044131}"/>
              </a:ext>
            </a:extLst>
          </p:cNvPr>
          <p:cNvPicPr>
            <a:picLocks noChangeAspect="1"/>
          </p:cNvPicPr>
          <p:nvPr/>
        </p:nvPicPr>
        <p:blipFill>
          <a:blip r:embed="rId3"/>
          <a:stretch>
            <a:fillRect/>
          </a:stretch>
        </p:blipFill>
        <p:spPr>
          <a:xfrm>
            <a:off x="4863925" y="2582896"/>
            <a:ext cx="7310657" cy="3747431"/>
          </a:xfrm>
          <a:prstGeom prst="rect">
            <a:avLst/>
          </a:prstGeom>
        </p:spPr>
      </p:pic>
    </p:spTree>
    <p:extLst>
      <p:ext uri="{BB962C8B-B14F-4D97-AF65-F5344CB8AC3E}">
        <p14:creationId xmlns:p14="http://schemas.microsoft.com/office/powerpoint/2010/main" val="200928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038-0606-4F49-8782-F4F3F27AD38B}"/>
              </a:ext>
            </a:extLst>
          </p:cNvPr>
          <p:cNvSpPr>
            <a:spLocks noGrp="1"/>
          </p:cNvSpPr>
          <p:nvPr>
            <p:ph type="ctrTitle"/>
          </p:nvPr>
        </p:nvSpPr>
        <p:spPr/>
        <p:txBody>
          <a:bodyPr/>
          <a:lstStyle/>
          <a:p>
            <a:r>
              <a:rPr lang="en-AU" dirty="0"/>
              <a:t>Crash and Inspection Based Black Spot Submissions Using Crash Map</a:t>
            </a:r>
          </a:p>
        </p:txBody>
      </p:sp>
      <p:sp>
        <p:nvSpPr>
          <p:cNvPr id="3" name="Subtitle 2">
            <a:extLst>
              <a:ext uri="{FF2B5EF4-FFF2-40B4-BE49-F238E27FC236}">
                <a16:creationId xmlns:a16="http://schemas.microsoft.com/office/drawing/2014/main" id="{1D8B5927-DD6A-4D3B-8A99-99F8EB71CB32}"/>
              </a:ext>
            </a:extLst>
          </p:cNvPr>
          <p:cNvSpPr>
            <a:spLocks noGrp="1"/>
          </p:cNvSpPr>
          <p:nvPr>
            <p:ph type="subTitle" idx="1"/>
          </p:nvPr>
        </p:nvSpPr>
        <p:spPr/>
        <p:txBody>
          <a:bodyPr/>
          <a:lstStyle/>
          <a:p>
            <a:r>
              <a:rPr lang="en-AU" dirty="0"/>
              <a:t>Andy McMahon</a:t>
            </a:r>
          </a:p>
          <a:p>
            <a:r>
              <a:rPr lang="en-AU" dirty="0"/>
              <a:t>Road Safety Engineering Manager</a:t>
            </a:r>
          </a:p>
          <a:p>
            <a:endParaRPr lang="en-AU" dirty="0"/>
          </a:p>
        </p:txBody>
      </p:sp>
    </p:spTree>
    <p:extLst>
      <p:ext uri="{BB962C8B-B14F-4D97-AF65-F5344CB8AC3E}">
        <p14:creationId xmlns:p14="http://schemas.microsoft.com/office/powerpoint/2010/main" val="379487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Metropolitan state roads – nomination numbers</a:t>
            </a:r>
          </a:p>
        </p:txBody>
      </p:sp>
      <p:sp>
        <p:nvSpPr>
          <p:cNvPr id="3" name="Content Placeholder 2"/>
          <p:cNvSpPr>
            <a:spLocks noGrp="1"/>
          </p:cNvSpPr>
          <p:nvPr>
            <p:ph idx="4294967295"/>
          </p:nvPr>
        </p:nvSpPr>
        <p:spPr>
          <a:xfrm>
            <a:off x="6642583" y="1768808"/>
            <a:ext cx="5070446" cy="4849707"/>
          </a:xfrm>
        </p:spPr>
        <p:txBody>
          <a:bodyPr>
            <a:normAutofit/>
          </a:bodyPr>
          <a:lstStyle/>
          <a:p>
            <a:pPr>
              <a:lnSpc>
                <a:spcPct val="110000"/>
              </a:lnSpc>
              <a:buFont typeface="Wingdings" panose="05000000000000000000" pitchFamily="2" charset="2"/>
              <a:buChar char="§"/>
            </a:pPr>
            <a:r>
              <a:rPr lang="en-AU" sz="1900" dirty="0"/>
              <a:t>Between 2016/17 to 2020/21 the number of approved projects decreased from 13 to 7 for the  metropolitan area.  </a:t>
            </a:r>
          </a:p>
          <a:p>
            <a:pPr>
              <a:lnSpc>
                <a:spcPct val="110000"/>
              </a:lnSpc>
              <a:buFont typeface="Wingdings" panose="05000000000000000000" pitchFamily="2" charset="2"/>
              <a:buChar char="§"/>
            </a:pPr>
            <a:r>
              <a:rPr lang="en-AU" sz="1900" dirty="0">
                <a:effectLst/>
                <a:latin typeface="Segoe UI" panose="020B0502040204020203" pitchFamily="34" charset="0"/>
                <a:ea typeface="Arial" panose="020B0604020202020204" pitchFamily="34" charset="0"/>
                <a:cs typeface="Times New Roman" panose="02020603050405020304" pitchFamily="18" charset="0"/>
              </a:rPr>
              <a:t>There are annual fluctuations; however, the overall trend line indicates that ‘13’ is a high for state road nominations in the </a:t>
            </a:r>
            <a:r>
              <a:rPr lang="en-AU" sz="1900" dirty="0"/>
              <a:t>metropolitan</a:t>
            </a:r>
            <a:r>
              <a:rPr lang="en-AU" sz="1900" dirty="0">
                <a:effectLst/>
                <a:latin typeface="Segoe UI" panose="020B0502040204020203" pitchFamily="34" charset="0"/>
                <a:ea typeface="Arial" panose="020B0604020202020204" pitchFamily="34" charset="0"/>
                <a:cs typeface="Times New Roman" panose="02020603050405020304" pitchFamily="18" charset="0"/>
              </a:rPr>
              <a:t> area</a:t>
            </a:r>
            <a:r>
              <a:rPr lang="en-AU" sz="1900" dirty="0"/>
              <a:t>.</a:t>
            </a:r>
          </a:p>
          <a:p>
            <a:pPr>
              <a:lnSpc>
                <a:spcPct val="110000"/>
              </a:lnSpc>
              <a:buFont typeface="Wingdings" panose="05000000000000000000" pitchFamily="2" charset="2"/>
              <a:buChar char="§"/>
            </a:pPr>
            <a:r>
              <a:rPr lang="en-AU" sz="1900" dirty="0"/>
              <a:t>It is worth noting the total numbers of approved projects for state roads are less than those for local roads, although funding allocations between state roads and local roads are equivalent.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1DC00ECC-8B91-4C95-B4A9-99A90190859F}"/>
              </a:ext>
            </a:extLst>
          </p:cNvPr>
          <p:cNvGraphicFramePr/>
          <p:nvPr/>
        </p:nvGraphicFramePr>
        <p:xfrm>
          <a:off x="370114" y="1943100"/>
          <a:ext cx="6154511" cy="4376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9359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Regional state roads – nomination numbers</a:t>
            </a:r>
          </a:p>
        </p:txBody>
      </p:sp>
      <p:sp>
        <p:nvSpPr>
          <p:cNvPr id="3" name="Content Placeholder 2"/>
          <p:cNvSpPr>
            <a:spLocks noGrp="1"/>
          </p:cNvSpPr>
          <p:nvPr>
            <p:ph idx="4294967295"/>
          </p:nvPr>
        </p:nvSpPr>
        <p:spPr>
          <a:xfrm>
            <a:off x="7487333" y="1751390"/>
            <a:ext cx="4217006" cy="4849707"/>
          </a:xfrm>
        </p:spPr>
        <p:txBody>
          <a:bodyPr>
            <a:normAutofit/>
          </a:bodyPr>
          <a:lstStyle/>
          <a:p>
            <a:pPr>
              <a:lnSpc>
                <a:spcPct val="110000"/>
              </a:lnSpc>
              <a:buFont typeface="Wingdings" panose="05000000000000000000" pitchFamily="2" charset="2"/>
              <a:buChar char="§"/>
            </a:pPr>
            <a:r>
              <a:rPr lang="en-AU" sz="1900" dirty="0"/>
              <a:t>Between 2016/17 to 2020/21 the number of approved projects increased from 5 to 16 for regional areas then declined to 11.</a:t>
            </a:r>
          </a:p>
          <a:p>
            <a:pPr>
              <a:lnSpc>
                <a:spcPct val="110000"/>
              </a:lnSpc>
              <a:buFont typeface="Wingdings" panose="05000000000000000000" pitchFamily="2" charset="2"/>
              <a:buChar char="§"/>
            </a:pPr>
            <a:r>
              <a:rPr lang="en-AU" sz="1900" dirty="0"/>
              <a:t>As illustrated, there are annual fluctuations with the overall trend line showing an increase in regional state road nominations.</a:t>
            </a:r>
          </a:p>
          <a:p>
            <a:pPr>
              <a:lnSpc>
                <a:spcPct val="110000"/>
              </a:lnSpc>
              <a:buFont typeface="Wingdings" panose="05000000000000000000" pitchFamily="2" charset="2"/>
              <a:buChar char="§"/>
            </a:pPr>
            <a:r>
              <a:rPr lang="en-AU" sz="1900" dirty="0"/>
              <a:t>The total numbers of approved projects for state roads each year are less than those for local roads.  The scale of projects each year also varies.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9FED2041-67B1-4362-BB7B-E0C096BE482D}"/>
              </a:ext>
            </a:extLst>
          </p:cNvPr>
          <p:cNvGraphicFramePr/>
          <p:nvPr/>
        </p:nvGraphicFramePr>
        <p:xfrm>
          <a:off x="370114" y="2016022"/>
          <a:ext cx="7014755" cy="4149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57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Metropolitan local roads – basis of nomination</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3D42A437-7AA0-45F6-B021-8B3A24FEB900}"/>
              </a:ext>
            </a:extLst>
          </p:cNvPr>
          <p:cNvGraphicFramePr/>
          <p:nvPr/>
        </p:nvGraphicFramePr>
        <p:xfrm>
          <a:off x="148045" y="2016021"/>
          <a:ext cx="6235337" cy="4375254"/>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6095999" y="1751390"/>
            <a:ext cx="5947956" cy="4840999"/>
          </a:xfrm>
        </p:spPr>
        <p:txBody>
          <a:bodyPr>
            <a:normAutofit fontScale="92500" lnSpcReduction="10000"/>
          </a:bodyPr>
          <a:lstStyle/>
          <a:p>
            <a:pPr>
              <a:lnSpc>
                <a:spcPct val="110000"/>
              </a:lnSpc>
              <a:buFont typeface="Wingdings" panose="05000000000000000000" pitchFamily="2" charset="2"/>
              <a:buChar char="§"/>
            </a:pPr>
            <a:r>
              <a:rPr lang="en-AU" dirty="0"/>
              <a:t>For each year, the first (left) bar represents Benefit Cost Ratio (BCR) nominations and the second (right) bar Road Safety Audit (RSA) nominations.</a:t>
            </a:r>
          </a:p>
          <a:p>
            <a:pPr>
              <a:lnSpc>
                <a:spcPct val="110000"/>
              </a:lnSpc>
              <a:buFont typeface="Wingdings" panose="05000000000000000000" pitchFamily="2" charset="2"/>
              <a:buChar char="§"/>
            </a:pPr>
            <a:r>
              <a:rPr lang="en-AU" dirty="0"/>
              <a:t>In the metropolitan area approximately 70% of all nominations are assessed with BCR, except for 2021/22 when it was 57%. </a:t>
            </a:r>
          </a:p>
          <a:p>
            <a:pPr>
              <a:lnSpc>
                <a:spcPct val="110000"/>
              </a:lnSpc>
              <a:buFont typeface="Wingdings" panose="05000000000000000000" pitchFamily="2" charset="2"/>
              <a:buChar char="§"/>
            </a:pPr>
            <a:r>
              <a:rPr lang="en-AU" dirty="0"/>
              <a:t>Between 50% to 60% of BCR nominations are approved; while the percentage of RSA approved nominations is approximately 40% to 50% for 2016/17 to 2020/21.</a:t>
            </a:r>
          </a:p>
          <a:p>
            <a:pPr>
              <a:lnSpc>
                <a:spcPct val="110000"/>
              </a:lnSpc>
              <a:buFont typeface="Wingdings" panose="05000000000000000000" pitchFamily="2" charset="2"/>
              <a:buChar char="§"/>
            </a:pPr>
            <a:r>
              <a:rPr lang="en-AU" dirty="0"/>
              <a:t>Consistently more BCR than RSA nominations are rejected, whilst RSA nominations are more numerous than BCR nominations on the reserved list.</a:t>
            </a:r>
          </a:p>
        </p:txBody>
      </p:sp>
      <p:pic>
        <p:nvPicPr>
          <p:cNvPr id="6" name="Picture 5">
            <a:extLst>
              <a:ext uri="{FF2B5EF4-FFF2-40B4-BE49-F238E27FC236}">
                <a16:creationId xmlns:a16="http://schemas.microsoft.com/office/drawing/2014/main" id="{9AD281FF-760A-4E24-BBDB-54859D7198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01671" y="5753615"/>
            <a:ext cx="590632" cy="419158"/>
          </a:xfrm>
          <a:prstGeom prst="rect">
            <a:avLst/>
          </a:prstGeom>
        </p:spPr>
      </p:pic>
    </p:spTree>
    <p:extLst>
      <p:ext uri="{BB962C8B-B14F-4D97-AF65-F5344CB8AC3E}">
        <p14:creationId xmlns:p14="http://schemas.microsoft.com/office/powerpoint/2010/main" val="395719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Metropolitan local roads – BCR vs. RSA Approvals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D9133800-106B-4BFE-88E5-BCF7AFC2E526}"/>
              </a:ext>
            </a:extLst>
          </p:cNvPr>
          <p:cNvGraphicFramePr/>
          <p:nvPr/>
        </p:nvGraphicFramePr>
        <p:xfrm>
          <a:off x="1092924" y="2016021"/>
          <a:ext cx="8329750" cy="448057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7855131" y="1751390"/>
            <a:ext cx="4029893" cy="1279193"/>
          </a:xfrm>
        </p:spPr>
        <p:txBody>
          <a:bodyPr>
            <a:normAutofit/>
          </a:bodyPr>
          <a:lstStyle/>
          <a:p>
            <a:pPr marL="0" indent="0" algn="r">
              <a:lnSpc>
                <a:spcPct val="110000"/>
              </a:lnSpc>
              <a:buNone/>
            </a:pPr>
            <a:r>
              <a:rPr lang="en-AU" dirty="0"/>
              <a:t>Consistently over 70% of approved projects are BCR based and the remaining are RSA based.</a:t>
            </a:r>
          </a:p>
        </p:txBody>
      </p:sp>
    </p:spTree>
    <p:extLst>
      <p:ext uri="{BB962C8B-B14F-4D97-AF65-F5344CB8AC3E}">
        <p14:creationId xmlns:p14="http://schemas.microsoft.com/office/powerpoint/2010/main" val="4170633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Metropolitan local roads – BCR vs. RSA funding</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3629EBB8-B2CA-4997-B8B7-017B43C1E350}"/>
              </a:ext>
            </a:extLst>
          </p:cNvPr>
          <p:cNvGraphicFramePr/>
          <p:nvPr/>
        </p:nvGraphicFramePr>
        <p:xfrm>
          <a:off x="-1" y="1751392"/>
          <a:ext cx="7698377" cy="499775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6479177" y="1751391"/>
            <a:ext cx="5111932" cy="4272232"/>
          </a:xfrm>
        </p:spPr>
        <p:txBody>
          <a:bodyPr>
            <a:normAutofit/>
          </a:bodyPr>
          <a:lstStyle/>
          <a:p>
            <a:pPr marL="0" indent="0" algn="r">
              <a:lnSpc>
                <a:spcPct val="110000"/>
              </a:lnSpc>
              <a:buNone/>
            </a:pPr>
            <a:r>
              <a:rPr lang="en-AU" sz="1900" dirty="0"/>
              <a:t>For each year, funding allocations to BCR and RSA has been about equal</a:t>
            </a:r>
            <a:br>
              <a:rPr lang="en-AU" sz="1900" dirty="0"/>
            </a:br>
            <a:r>
              <a:rPr lang="en-AU" sz="1900" dirty="0"/>
              <a:t>with the sum of these being $5 million, </a:t>
            </a:r>
          </a:p>
          <a:p>
            <a:pPr marL="0" indent="0" algn="r">
              <a:lnSpc>
                <a:spcPct val="110000"/>
              </a:lnSpc>
              <a:buNone/>
            </a:pPr>
            <a:r>
              <a:rPr lang="en-AU" sz="1900" dirty="0"/>
              <a:t>except 2020/21 with total $7 million</a:t>
            </a:r>
            <a:br>
              <a:rPr lang="en-AU" sz="1900" dirty="0"/>
            </a:br>
            <a:r>
              <a:rPr lang="en-AU" sz="1900" dirty="0"/>
              <a:t>($4.2 million for BCR and 2.8 million for RSA)</a:t>
            </a:r>
          </a:p>
          <a:p>
            <a:pPr marL="0" indent="0" algn="r">
              <a:lnSpc>
                <a:spcPct val="110000"/>
              </a:lnSpc>
              <a:buNone/>
            </a:pPr>
            <a:r>
              <a:rPr lang="en-AU" sz="1900" dirty="0"/>
              <a:t>and</a:t>
            </a:r>
          </a:p>
          <a:p>
            <a:pPr marL="0" indent="0" algn="r">
              <a:lnSpc>
                <a:spcPct val="110000"/>
              </a:lnSpc>
              <a:buNone/>
            </a:pPr>
            <a:r>
              <a:rPr lang="en-AU" sz="1900" dirty="0"/>
              <a:t> 2021/22 with total $5.7 million </a:t>
            </a:r>
            <a:br>
              <a:rPr lang="en-AU" sz="1900" dirty="0"/>
            </a:br>
            <a:r>
              <a:rPr lang="en-AU" sz="1900" dirty="0"/>
              <a:t>($3.9 million for BCR and $1.8 million for RSA).</a:t>
            </a:r>
          </a:p>
        </p:txBody>
      </p:sp>
    </p:spTree>
    <p:extLst>
      <p:ext uri="{BB962C8B-B14F-4D97-AF65-F5344CB8AC3E}">
        <p14:creationId xmlns:p14="http://schemas.microsoft.com/office/powerpoint/2010/main" val="391847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Regional local roads, excluding the South West</a:t>
            </a:r>
            <a:br>
              <a:rPr lang="en-AU" dirty="0"/>
            </a:br>
            <a:r>
              <a:rPr lang="en-AU" dirty="0"/>
              <a:t>– basis of nomination</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F0489DCA-55F7-4AFB-8C94-72298786E3AB}"/>
              </a:ext>
            </a:extLst>
          </p:cNvPr>
          <p:cNvGraphicFramePr/>
          <p:nvPr/>
        </p:nvGraphicFramePr>
        <p:xfrm>
          <a:off x="8707" y="1776541"/>
          <a:ext cx="9074333" cy="472019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8360229" y="1533671"/>
            <a:ext cx="3509554" cy="3848221"/>
          </a:xfrm>
        </p:spPr>
        <p:txBody>
          <a:bodyPr>
            <a:normAutofit lnSpcReduction="10000"/>
          </a:bodyPr>
          <a:lstStyle/>
          <a:p>
            <a:pPr marL="0" indent="0" algn="r">
              <a:lnSpc>
                <a:spcPct val="110000"/>
              </a:lnSpc>
              <a:buNone/>
            </a:pPr>
            <a:r>
              <a:rPr lang="en-AU" sz="1900" dirty="0"/>
              <a:t>Nominations identified as BCR or RSA as approved, reserved, rejected or as an election commitment for regional areas other than the South West.  </a:t>
            </a:r>
          </a:p>
          <a:p>
            <a:pPr marL="0" indent="0" algn="r">
              <a:lnSpc>
                <a:spcPct val="110000"/>
              </a:lnSpc>
              <a:buNone/>
            </a:pPr>
            <a:r>
              <a:rPr lang="en-AU" sz="1900" dirty="0"/>
              <a:t>For each year, the first bar (left) represents BCR nominations and second one (right) RSA nominations.  More than 80% of nominations are assessed with RSA for these regional areas each year. </a:t>
            </a:r>
          </a:p>
        </p:txBody>
      </p:sp>
    </p:spTree>
    <p:extLst>
      <p:ext uri="{BB962C8B-B14F-4D97-AF65-F5344CB8AC3E}">
        <p14:creationId xmlns:p14="http://schemas.microsoft.com/office/powerpoint/2010/main" val="3536870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FA76EA0F-1968-44DE-A899-16FA79215AFD}"/>
              </a:ext>
            </a:extLst>
          </p:cNvPr>
          <p:cNvGraphicFramePr/>
          <p:nvPr/>
        </p:nvGraphicFramePr>
        <p:xfrm>
          <a:off x="826775" y="1751391"/>
          <a:ext cx="9780271" cy="49427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r>
              <a:rPr lang="en-AU" dirty="0"/>
              <a:t>Regional local roads, excluding the South West</a:t>
            </a:r>
            <a:br>
              <a:rPr lang="en-AU" dirty="0"/>
            </a:br>
            <a:r>
              <a:rPr lang="en-AU" dirty="0"/>
              <a:t>– BCR vs. RSA Approvals</a:t>
            </a:r>
          </a:p>
        </p:txBody>
      </p:sp>
      <p:sp>
        <p:nvSpPr>
          <p:cNvPr id="3" name="Content Placeholder 2"/>
          <p:cNvSpPr>
            <a:spLocks noGrp="1"/>
          </p:cNvSpPr>
          <p:nvPr>
            <p:ph idx="4294967295"/>
          </p:nvPr>
        </p:nvSpPr>
        <p:spPr>
          <a:xfrm>
            <a:off x="7855131" y="1551083"/>
            <a:ext cx="4029893" cy="1705923"/>
          </a:xfrm>
        </p:spPr>
        <p:txBody>
          <a:bodyPr>
            <a:normAutofit lnSpcReduction="10000"/>
          </a:bodyPr>
          <a:lstStyle/>
          <a:p>
            <a:pPr marL="0" indent="0" algn="r">
              <a:lnSpc>
                <a:spcPct val="110000"/>
              </a:lnSpc>
              <a:buNone/>
            </a:pPr>
            <a:r>
              <a:rPr lang="en-AU" dirty="0"/>
              <a:t>Consistently most projects are approved with RSA; especially 2018/19 with 84% of approved projects being assessed based on RSA.</a:t>
            </a:r>
          </a:p>
        </p:txBody>
      </p:sp>
    </p:spTree>
    <p:extLst>
      <p:ext uri="{BB962C8B-B14F-4D97-AF65-F5344CB8AC3E}">
        <p14:creationId xmlns:p14="http://schemas.microsoft.com/office/powerpoint/2010/main" val="322220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60927E5-8740-4185-A0F2-D24F0757FEC3}"/>
              </a:ext>
            </a:extLst>
          </p:cNvPr>
          <p:cNvGraphicFramePr/>
          <p:nvPr/>
        </p:nvGraphicFramePr>
        <p:xfrm>
          <a:off x="-17418" y="1767839"/>
          <a:ext cx="8701768" cy="48027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4294967295"/>
          </p:nvPr>
        </p:nvSpPr>
        <p:spPr>
          <a:xfrm>
            <a:off x="6679484" y="1551065"/>
            <a:ext cx="5111932" cy="2428752"/>
          </a:xfrm>
        </p:spPr>
        <p:txBody>
          <a:bodyPr>
            <a:normAutofit/>
          </a:bodyPr>
          <a:lstStyle/>
          <a:p>
            <a:pPr marL="0" indent="0" algn="r">
              <a:lnSpc>
                <a:spcPct val="110000"/>
              </a:lnSpc>
              <a:buNone/>
            </a:pPr>
            <a:r>
              <a:rPr lang="en-AU" sz="1900" dirty="0"/>
              <a:t>For all years except 2021/22, RSA projects attract more funding than BCR projects.</a:t>
            </a:r>
          </a:p>
          <a:p>
            <a:pPr marL="0" indent="0" algn="r">
              <a:lnSpc>
                <a:spcPct val="110000"/>
              </a:lnSpc>
              <a:buNone/>
            </a:pPr>
            <a:r>
              <a:rPr lang="en-AU" sz="1900" dirty="0"/>
              <a:t>  However, for most years the funding allocation gap between RSA and BCR projects is narrower than the gap in numbers of approved projects.</a:t>
            </a:r>
          </a:p>
        </p:txBody>
      </p:sp>
      <p:sp>
        <p:nvSpPr>
          <p:cNvPr id="2" name="Title 1"/>
          <p:cNvSpPr>
            <a:spLocks noGrp="1"/>
          </p:cNvSpPr>
          <p:nvPr>
            <p:ph type="title"/>
          </p:nvPr>
        </p:nvSpPr>
        <p:spPr>
          <a:xfrm>
            <a:off x="1295518" y="834378"/>
            <a:ext cx="10896481" cy="1181643"/>
          </a:xfrm>
        </p:spPr>
        <p:txBody>
          <a:bodyPr/>
          <a:lstStyle/>
          <a:p>
            <a:r>
              <a:rPr lang="en-AU" dirty="0"/>
              <a:t>Regional local roads, excluding the South West</a:t>
            </a:r>
            <a:br>
              <a:rPr lang="en-AU" dirty="0"/>
            </a:br>
            <a:r>
              <a:rPr lang="en-AU" dirty="0"/>
              <a:t>– BCR vs. RSA funding</a:t>
            </a:r>
          </a:p>
        </p:txBody>
      </p:sp>
      <p:grpSp>
        <p:nvGrpSpPr>
          <p:cNvPr id="9" name="Group 8">
            <a:extLst>
              <a:ext uri="{FF2B5EF4-FFF2-40B4-BE49-F238E27FC236}">
                <a16:creationId xmlns:a16="http://schemas.microsoft.com/office/drawing/2014/main" id="{65F2CEF0-D1F0-408E-9078-82B8F22AAAF9}"/>
              </a:ext>
            </a:extLst>
          </p:cNvPr>
          <p:cNvGrpSpPr/>
          <p:nvPr/>
        </p:nvGrpSpPr>
        <p:grpSpPr>
          <a:xfrm>
            <a:off x="8830491" y="3666936"/>
            <a:ext cx="2464527" cy="3191064"/>
            <a:chOff x="7097483" y="3558080"/>
            <a:chExt cx="2464527" cy="3191064"/>
          </a:xfrm>
        </p:grpSpPr>
        <p:pic>
          <p:nvPicPr>
            <p:cNvPr id="8" name="Picture 7">
              <a:extLst>
                <a:ext uri="{FF2B5EF4-FFF2-40B4-BE49-F238E27FC236}">
                  <a16:creationId xmlns:a16="http://schemas.microsoft.com/office/drawing/2014/main" id="{69120C38-A337-4B90-9661-360368993F0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7097483" y="3558080"/>
              <a:ext cx="2464527" cy="3191064"/>
            </a:xfrm>
            <a:prstGeom prst="rect">
              <a:avLst/>
            </a:prstGeom>
          </p:spPr>
        </p:pic>
        <p:sp>
          <p:nvSpPr>
            <p:cNvPr id="5" name="TextBox 4">
              <a:extLst>
                <a:ext uri="{FF2B5EF4-FFF2-40B4-BE49-F238E27FC236}">
                  <a16:creationId xmlns:a16="http://schemas.microsoft.com/office/drawing/2014/main" id="{99E27B00-7DC4-47C3-A217-200102A0189C}"/>
                </a:ext>
              </a:extLst>
            </p:cNvPr>
            <p:cNvSpPr txBox="1"/>
            <p:nvPr/>
          </p:nvSpPr>
          <p:spPr>
            <a:xfrm>
              <a:off x="7646122" y="3610155"/>
              <a:ext cx="1863634" cy="861774"/>
            </a:xfrm>
            <a:custGeom>
              <a:avLst/>
              <a:gdLst>
                <a:gd name="connsiteX0" fmla="*/ 0 w 1863634"/>
                <a:gd name="connsiteY0" fmla="*/ 0 h 861774"/>
                <a:gd name="connsiteX1" fmla="*/ 1863634 w 1863634"/>
                <a:gd name="connsiteY1" fmla="*/ 0 h 861774"/>
                <a:gd name="connsiteX2" fmla="*/ 1863634 w 1863634"/>
                <a:gd name="connsiteY2" fmla="*/ 861774 h 861774"/>
                <a:gd name="connsiteX3" fmla="*/ 0 w 1863634"/>
                <a:gd name="connsiteY3" fmla="*/ 861774 h 861774"/>
                <a:gd name="connsiteX4" fmla="*/ 0 w 1863634"/>
                <a:gd name="connsiteY4" fmla="*/ 0 h 86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634" h="861774" extrusionOk="0">
                  <a:moveTo>
                    <a:pt x="0" y="0"/>
                  </a:moveTo>
                  <a:cubicBezTo>
                    <a:pt x="704849" y="-165961"/>
                    <a:pt x="1498360" y="-10985"/>
                    <a:pt x="1863634" y="0"/>
                  </a:cubicBezTo>
                  <a:cubicBezTo>
                    <a:pt x="1853657" y="377750"/>
                    <a:pt x="1789246" y="443178"/>
                    <a:pt x="1863634" y="861774"/>
                  </a:cubicBezTo>
                  <a:cubicBezTo>
                    <a:pt x="1429394" y="822406"/>
                    <a:pt x="610071" y="784605"/>
                    <a:pt x="0" y="861774"/>
                  </a:cubicBezTo>
                  <a:cubicBezTo>
                    <a:pt x="-71247" y="627927"/>
                    <a:pt x="49732" y="177319"/>
                    <a:pt x="0" y="0"/>
                  </a:cubicBezTo>
                  <a:close/>
                </a:path>
              </a:pathLst>
            </a:custGeom>
            <a:noFill/>
            <a:ln w="19050">
              <a:noFill/>
              <a:extLst>
                <a:ext uri="{C807C97D-BFC1-408E-A445-0C87EB9F89A2}">
                  <ask:lineSketchStyleProps xmlns:ask="http://schemas.microsoft.com/office/drawing/2018/sketchyshapes" sd="2718133174">
                    <a:prstGeom prst="rect">
                      <a:avLst/>
                    </a:prstGeom>
                    <ask:type>
                      <ask:lineSketchCurved/>
                    </ask:type>
                  </ask:lineSketchStyleProps>
                </a:ext>
              </a:extLst>
            </a:ln>
          </p:spPr>
          <p:txBody>
            <a:bodyPr wrap="square" rtlCol="0">
              <a:spAutoFit/>
            </a:bodyPr>
            <a:lstStyle/>
            <a:p>
              <a:pPr algn="ctr"/>
              <a:r>
                <a:rPr lang="en-AU" sz="1000" dirty="0">
                  <a:latin typeface="Cavolini" panose="03000502040302020204" pitchFamily="66" charset="0"/>
                  <a:cs typeface="Cavolini" panose="03000502040302020204" pitchFamily="66" charset="0"/>
                </a:rPr>
                <a:t>Implies that in these regional areas, costs for RSA projects tend to be lower than BCR projects.</a:t>
              </a:r>
            </a:p>
          </p:txBody>
        </p:sp>
      </p:grpSp>
    </p:spTree>
    <p:extLst>
      <p:ext uri="{BB962C8B-B14F-4D97-AF65-F5344CB8AC3E}">
        <p14:creationId xmlns:p14="http://schemas.microsoft.com/office/powerpoint/2010/main" val="3031903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Chart 6">
            <a:extLst>
              <a:ext uri="{FF2B5EF4-FFF2-40B4-BE49-F238E27FC236}">
                <a16:creationId xmlns:a16="http://schemas.microsoft.com/office/drawing/2014/main" id="{593E2C9E-ACC8-460D-9B6C-2AFCAC1265F8}"/>
              </a:ext>
            </a:extLst>
          </p:cNvPr>
          <p:cNvGraphicFramePr/>
          <p:nvPr/>
        </p:nvGraphicFramePr>
        <p:xfrm>
          <a:off x="435442" y="1628503"/>
          <a:ext cx="8926285" cy="48158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r>
              <a:rPr lang="en-AU" dirty="0"/>
              <a:t>Regional local roads, the South West</a:t>
            </a:r>
            <a:br>
              <a:rPr lang="en-AU" dirty="0"/>
            </a:br>
            <a:r>
              <a:rPr lang="en-AU" dirty="0"/>
              <a:t>– basis of nomination</a:t>
            </a:r>
          </a:p>
        </p:txBody>
      </p:sp>
      <p:sp>
        <p:nvSpPr>
          <p:cNvPr id="3" name="Content Placeholder 2"/>
          <p:cNvSpPr>
            <a:spLocks noGrp="1"/>
          </p:cNvSpPr>
          <p:nvPr>
            <p:ph idx="4294967295"/>
          </p:nvPr>
        </p:nvSpPr>
        <p:spPr>
          <a:xfrm>
            <a:off x="8360229" y="1533671"/>
            <a:ext cx="3509554" cy="5006466"/>
          </a:xfrm>
        </p:spPr>
        <p:txBody>
          <a:bodyPr>
            <a:normAutofit/>
          </a:bodyPr>
          <a:lstStyle/>
          <a:p>
            <a:pPr marL="0" indent="0" algn="r">
              <a:lnSpc>
                <a:spcPct val="110000"/>
              </a:lnSpc>
              <a:buNone/>
            </a:pPr>
            <a:r>
              <a:rPr lang="en-AU" sz="1900" dirty="0"/>
              <a:t>Comparing South West data to all other regions highlights that unlike other regions, nominations from the South West are predominantly BCR based rather than RSA based.</a:t>
            </a:r>
          </a:p>
          <a:p>
            <a:pPr marL="0" indent="0" algn="r">
              <a:lnSpc>
                <a:spcPct val="110000"/>
              </a:lnSpc>
              <a:buNone/>
            </a:pPr>
            <a:r>
              <a:rPr lang="en-AU" sz="1900" dirty="0"/>
              <a:t>The proportion of BCR nominations fluctuates; however, these are always the majority ranging from 63% (5) for 2019/20 to </a:t>
            </a:r>
            <a:br>
              <a:rPr lang="en-AU" sz="1900" dirty="0"/>
            </a:br>
            <a:r>
              <a:rPr lang="en-AU" sz="1900" dirty="0"/>
              <a:t>100% (18) for 2020/21.  </a:t>
            </a:r>
          </a:p>
        </p:txBody>
      </p:sp>
    </p:spTree>
    <p:extLst>
      <p:ext uri="{BB962C8B-B14F-4D97-AF65-F5344CB8AC3E}">
        <p14:creationId xmlns:p14="http://schemas.microsoft.com/office/powerpoint/2010/main" val="284805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1201E5F-5ABB-4730-A45F-1450BEDBB4BE}"/>
              </a:ext>
            </a:extLst>
          </p:cNvPr>
          <p:cNvGraphicFramePr/>
          <p:nvPr/>
        </p:nvGraphicFramePr>
        <p:xfrm>
          <a:off x="383177" y="1785257"/>
          <a:ext cx="10075817" cy="47026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295518" y="834378"/>
            <a:ext cx="10896481" cy="1181643"/>
          </a:xfrm>
        </p:spPr>
        <p:txBody>
          <a:bodyPr/>
          <a:lstStyle/>
          <a:p>
            <a:r>
              <a:rPr lang="en-AU" dirty="0"/>
              <a:t>Regional local roads, the South West</a:t>
            </a:r>
            <a:br>
              <a:rPr lang="en-AU" dirty="0"/>
            </a:br>
            <a:r>
              <a:rPr lang="en-AU" dirty="0"/>
              <a:t>– BCR vs. RSA approvals</a:t>
            </a:r>
          </a:p>
        </p:txBody>
      </p:sp>
      <p:sp>
        <p:nvSpPr>
          <p:cNvPr id="3" name="Content Placeholder 2"/>
          <p:cNvSpPr>
            <a:spLocks noGrp="1"/>
          </p:cNvSpPr>
          <p:nvPr>
            <p:ph idx="4294967295"/>
          </p:nvPr>
        </p:nvSpPr>
        <p:spPr>
          <a:xfrm>
            <a:off x="7306491" y="1551083"/>
            <a:ext cx="4578534" cy="1705923"/>
          </a:xfrm>
        </p:spPr>
        <p:txBody>
          <a:bodyPr>
            <a:normAutofit lnSpcReduction="10000"/>
          </a:bodyPr>
          <a:lstStyle/>
          <a:p>
            <a:pPr marL="0" indent="0" algn="r">
              <a:lnSpc>
                <a:spcPct val="110000"/>
              </a:lnSpc>
              <a:buNone/>
            </a:pPr>
            <a:r>
              <a:rPr lang="en-AU" dirty="0"/>
              <a:t>Consistently, the majority of projects are approved based on BCR in South West, especially for 2020/21 when the percentage of approval</a:t>
            </a:r>
            <a:br>
              <a:rPr lang="en-AU" dirty="0"/>
            </a:br>
            <a:r>
              <a:rPr lang="en-AU" dirty="0"/>
              <a:t>was 100% for BCR .</a:t>
            </a:r>
          </a:p>
        </p:txBody>
      </p:sp>
    </p:spTree>
    <p:extLst>
      <p:ext uri="{BB962C8B-B14F-4D97-AF65-F5344CB8AC3E}">
        <p14:creationId xmlns:p14="http://schemas.microsoft.com/office/powerpoint/2010/main" val="167752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038-0606-4F49-8782-F4F3F27AD38B}"/>
              </a:ext>
            </a:extLst>
          </p:cNvPr>
          <p:cNvSpPr>
            <a:spLocks noGrp="1"/>
          </p:cNvSpPr>
          <p:nvPr>
            <p:ph type="ctrTitle"/>
          </p:nvPr>
        </p:nvSpPr>
        <p:spPr/>
        <p:txBody>
          <a:bodyPr/>
          <a:lstStyle/>
          <a:p>
            <a:r>
              <a:rPr lang="en-AU" dirty="0"/>
              <a:t>New Relational Video Assessment Application</a:t>
            </a:r>
            <a:br>
              <a:rPr lang="en-AU" dirty="0"/>
            </a:br>
            <a:r>
              <a:rPr lang="en-AU" dirty="0"/>
              <a:t>Road View</a:t>
            </a:r>
          </a:p>
        </p:txBody>
      </p:sp>
      <p:sp>
        <p:nvSpPr>
          <p:cNvPr id="3" name="Subtitle 2">
            <a:extLst>
              <a:ext uri="{FF2B5EF4-FFF2-40B4-BE49-F238E27FC236}">
                <a16:creationId xmlns:a16="http://schemas.microsoft.com/office/drawing/2014/main" id="{1D8B5927-DD6A-4D3B-8A99-99F8EB71CB32}"/>
              </a:ext>
            </a:extLst>
          </p:cNvPr>
          <p:cNvSpPr>
            <a:spLocks noGrp="1"/>
          </p:cNvSpPr>
          <p:nvPr>
            <p:ph type="subTitle" idx="1"/>
          </p:nvPr>
        </p:nvSpPr>
        <p:spPr/>
        <p:txBody>
          <a:bodyPr/>
          <a:lstStyle/>
          <a:p>
            <a:r>
              <a:rPr lang="en-AU" dirty="0"/>
              <a:t>Andy McMahon</a:t>
            </a:r>
          </a:p>
          <a:p>
            <a:r>
              <a:rPr lang="en-AU" dirty="0"/>
              <a:t>Road Safety Engineering Manager</a:t>
            </a:r>
          </a:p>
          <a:p>
            <a:endParaRPr lang="en-AU" dirty="0"/>
          </a:p>
        </p:txBody>
      </p:sp>
    </p:spTree>
    <p:extLst>
      <p:ext uri="{BB962C8B-B14F-4D97-AF65-F5344CB8AC3E}">
        <p14:creationId xmlns:p14="http://schemas.microsoft.com/office/powerpoint/2010/main" val="328456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295518" y="834378"/>
            <a:ext cx="10896481" cy="1181643"/>
          </a:xfrm>
        </p:spPr>
        <p:txBody>
          <a:bodyPr/>
          <a:lstStyle/>
          <a:p>
            <a:r>
              <a:rPr lang="en-AU" dirty="0"/>
              <a:t>Regional local roads, the South West</a:t>
            </a:r>
            <a:br>
              <a:rPr lang="en-AU" dirty="0"/>
            </a:br>
            <a:r>
              <a:rPr lang="en-AU" dirty="0"/>
              <a:t>– BCR vs. RSA funding</a:t>
            </a:r>
          </a:p>
        </p:txBody>
      </p:sp>
      <p:graphicFrame>
        <p:nvGraphicFramePr>
          <p:cNvPr id="7" name="Chart 6">
            <a:extLst>
              <a:ext uri="{FF2B5EF4-FFF2-40B4-BE49-F238E27FC236}">
                <a16:creationId xmlns:a16="http://schemas.microsoft.com/office/drawing/2014/main" id="{0F638CF7-60F6-4E11-9287-5B928894F9E8}"/>
              </a:ext>
            </a:extLst>
          </p:cNvPr>
          <p:cNvGraphicFramePr/>
          <p:nvPr/>
        </p:nvGraphicFramePr>
        <p:xfrm>
          <a:off x="348343" y="2314575"/>
          <a:ext cx="8400369" cy="407751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B3816F95-023A-4B88-ADAB-E931DB13782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r="3126"/>
          <a:stretch/>
        </p:blipFill>
        <p:spPr>
          <a:xfrm>
            <a:off x="8696458" y="1447368"/>
            <a:ext cx="3016571" cy="2398117"/>
          </a:xfrm>
          <a:prstGeom prst="rect">
            <a:avLst/>
          </a:prstGeom>
        </p:spPr>
      </p:pic>
      <p:sp>
        <p:nvSpPr>
          <p:cNvPr id="3" name="Content Placeholder 2"/>
          <p:cNvSpPr>
            <a:spLocks noGrp="1"/>
          </p:cNvSpPr>
          <p:nvPr>
            <p:ph idx="4294967295"/>
          </p:nvPr>
        </p:nvSpPr>
        <p:spPr>
          <a:xfrm>
            <a:off x="8964542" y="2515799"/>
            <a:ext cx="1288868" cy="705420"/>
          </a:xfrm>
        </p:spPr>
        <p:txBody>
          <a:bodyPr>
            <a:normAutofit lnSpcReduction="10000"/>
          </a:bodyPr>
          <a:lstStyle/>
          <a:p>
            <a:pPr marL="0" indent="0" algn="ctr">
              <a:lnSpc>
                <a:spcPct val="110000"/>
              </a:lnSpc>
              <a:buNone/>
            </a:pPr>
            <a:r>
              <a:rPr lang="en-AU" sz="1900" dirty="0">
                <a:latin typeface="Cavolini" panose="03000502040302020204" pitchFamily="66" charset="0"/>
                <a:cs typeface="Cavolini" panose="03000502040302020204" pitchFamily="66" charset="0"/>
              </a:rPr>
              <a:t>No surprise </a:t>
            </a:r>
          </a:p>
        </p:txBody>
      </p:sp>
    </p:spTree>
    <p:extLst>
      <p:ext uri="{BB962C8B-B14F-4D97-AF65-F5344CB8AC3E}">
        <p14:creationId xmlns:p14="http://schemas.microsoft.com/office/powerpoint/2010/main" val="1944101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00000000-0008-0000-0600-000003000000}"/>
              </a:ext>
            </a:extLst>
          </p:cNvPr>
          <p:cNvGraphicFramePr/>
          <p:nvPr/>
        </p:nvGraphicFramePr>
        <p:xfrm>
          <a:off x="261801" y="1567543"/>
          <a:ext cx="8603524" cy="502049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8558468" y="1766887"/>
            <a:ext cx="3302606" cy="4755833"/>
          </a:xfrm>
        </p:spPr>
        <p:txBody>
          <a:bodyPr>
            <a:normAutofit/>
          </a:bodyPr>
          <a:lstStyle/>
          <a:p>
            <a:pPr marL="0" indent="0" algn="r">
              <a:lnSpc>
                <a:spcPct val="110000"/>
              </a:lnSpc>
              <a:buNone/>
            </a:pPr>
            <a:r>
              <a:rPr lang="en-AU" sz="1900" dirty="0"/>
              <a:t>Between 2016/17 to 2020/21 the trend for the number of approved projects declined for the South West whilst it remained fairly steady for other Regions.</a:t>
            </a:r>
          </a:p>
          <a:p>
            <a:pPr marL="0" indent="0" algn="r">
              <a:lnSpc>
                <a:spcPct val="110000"/>
              </a:lnSpc>
              <a:buNone/>
            </a:pPr>
            <a:endParaRPr lang="en-AU" sz="1900" dirty="0"/>
          </a:p>
          <a:p>
            <a:pPr marL="0" indent="0" algn="r">
              <a:lnSpc>
                <a:spcPct val="110000"/>
              </a:lnSpc>
              <a:buNone/>
            </a:pPr>
            <a:r>
              <a:rPr lang="en-AU" sz="1900" dirty="0"/>
              <a:t>The total number of approved projects for State roads is less than approved projects for local roads.</a:t>
            </a:r>
          </a:p>
        </p:txBody>
      </p:sp>
      <p:sp>
        <p:nvSpPr>
          <p:cNvPr id="2" name="Title 1"/>
          <p:cNvSpPr>
            <a:spLocks noGrp="1"/>
          </p:cNvSpPr>
          <p:nvPr>
            <p:ph type="title"/>
          </p:nvPr>
        </p:nvSpPr>
        <p:spPr>
          <a:xfrm>
            <a:off x="1295518" y="834378"/>
            <a:ext cx="10896481" cy="1181643"/>
          </a:xfrm>
        </p:spPr>
        <p:txBody>
          <a:bodyPr/>
          <a:lstStyle/>
          <a:p>
            <a:r>
              <a:rPr lang="en-AU" dirty="0"/>
              <a:t>Regional State roads – approved projects</a:t>
            </a:r>
          </a:p>
        </p:txBody>
      </p:sp>
    </p:spTree>
    <p:extLst>
      <p:ext uri="{BB962C8B-B14F-4D97-AF65-F5344CB8AC3E}">
        <p14:creationId xmlns:p14="http://schemas.microsoft.com/office/powerpoint/2010/main" val="1896658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00000000-0008-0000-0600-000004000000}"/>
              </a:ext>
            </a:extLst>
          </p:cNvPr>
          <p:cNvGraphicFramePr/>
          <p:nvPr/>
        </p:nvGraphicFramePr>
        <p:xfrm>
          <a:off x="243823" y="1567543"/>
          <a:ext cx="8725988" cy="47984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r>
              <a:rPr lang="en-AU" dirty="0"/>
              <a:t>Regional State roads - funding </a:t>
            </a:r>
          </a:p>
        </p:txBody>
      </p:sp>
      <p:sp>
        <p:nvSpPr>
          <p:cNvPr id="3" name="Content Placeholder 2"/>
          <p:cNvSpPr>
            <a:spLocks noGrp="1"/>
          </p:cNvSpPr>
          <p:nvPr>
            <p:ph idx="4294967295"/>
          </p:nvPr>
        </p:nvSpPr>
        <p:spPr>
          <a:xfrm>
            <a:off x="8684640" y="1681721"/>
            <a:ext cx="3263537" cy="4240108"/>
          </a:xfrm>
        </p:spPr>
        <p:txBody>
          <a:bodyPr>
            <a:normAutofit/>
          </a:bodyPr>
          <a:lstStyle/>
          <a:p>
            <a:pPr marL="0" indent="0" algn="r">
              <a:lnSpc>
                <a:spcPct val="110000"/>
              </a:lnSpc>
              <a:buNone/>
            </a:pPr>
            <a:r>
              <a:rPr lang="en-AU" dirty="0"/>
              <a:t>In regional areas, the average cost of projects in the South West and other regions is approximately $0.4 million </a:t>
            </a:r>
          </a:p>
          <a:p>
            <a:pPr marL="0" indent="0" algn="r">
              <a:lnSpc>
                <a:spcPct val="110000"/>
              </a:lnSpc>
              <a:buNone/>
            </a:pPr>
            <a:r>
              <a:rPr lang="en-AU" dirty="0"/>
              <a:t>2020/21 was an exception with an average cost of $0.73 million for regions other than the South West.</a:t>
            </a:r>
          </a:p>
        </p:txBody>
      </p:sp>
    </p:spTree>
    <p:extLst>
      <p:ext uri="{BB962C8B-B14F-4D97-AF65-F5344CB8AC3E}">
        <p14:creationId xmlns:p14="http://schemas.microsoft.com/office/powerpoint/2010/main" val="1557443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35604" y="1751390"/>
            <a:ext cx="2488474" cy="3075093"/>
          </a:xfrm>
        </p:spPr>
        <p:txBody>
          <a:bodyPr>
            <a:normAutofit/>
          </a:bodyPr>
          <a:lstStyle/>
          <a:p>
            <a:pPr marL="0" indent="0" algn="ctr">
              <a:lnSpc>
                <a:spcPct val="110000"/>
              </a:lnSpc>
              <a:buNone/>
            </a:pPr>
            <a:r>
              <a:rPr lang="en-AU" sz="1900" dirty="0"/>
              <a:t>‘All crashes’ includes crashes that result in fatality, hospitalisation, medical treatment or property damage,</a:t>
            </a:r>
            <a:br>
              <a:rPr lang="en-AU" sz="1900" dirty="0"/>
            </a:br>
            <a:r>
              <a:rPr lang="en-AU" sz="1900" dirty="0"/>
              <a:t>major or minor.</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C4B121F3-1CAF-464C-B594-41F93952F91A}"/>
              </a:ext>
            </a:extLst>
          </p:cNvPr>
          <p:cNvGraphicFramePr/>
          <p:nvPr/>
        </p:nvGraphicFramePr>
        <p:xfrm>
          <a:off x="710985" y="1341120"/>
          <a:ext cx="8938124" cy="51679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pPr marL="2603500" indent="-2603500"/>
            <a:r>
              <a:rPr lang="en-AU" dirty="0"/>
              <a:t>Of interest – all crashes 2016-2020 by month</a:t>
            </a:r>
          </a:p>
        </p:txBody>
      </p:sp>
      <p:grpSp>
        <p:nvGrpSpPr>
          <p:cNvPr id="10" name="Group 9">
            <a:extLst>
              <a:ext uri="{FF2B5EF4-FFF2-40B4-BE49-F238E27FC236}">
                <a16:creationId xmlns:a16="http://schemas.microsoft.com/office/drawing/2014/main" id="{81835D7C-6915-428A-8775-D2A26D34EDA4}"/>
              </a:ext>
            </a:extLst>
          </p:cNvPr>
          <p:cNvGrpSpPr/>
          <p:nvPr/>
        </p:nvGrpSpPr>
        <p:grpSpPr>
          <a:xfrm>
            <a:off x="9725331" y="4275917"/>
            <a:ext cx="2303513" cy="2381250"/>
            <a:chOff x="9847257" y="4127864"/>
            <a:chExt cx="2303513" cy="2381250"/>
          </a:xfrm>
        </p:grpSpPr>
        <p:pic>
          <p:nvPicPr>
            <p:cNvPr id="8" name="Picture 7">
              <a:extLst>
                <a:ext uri="{FF2B5EF4-FFF2-40B4-BE49-F238E27FC236}">
                  <a16:creationId xmlns:a16="http://schemas.microsoft.com/office/drawing/2014/main" id="{5B520DAF-F982-4EC7-B57B-20B70130E38A}"/>
                </a:ext>
              </a:extLst>
            </p:cNvPr>
            <p:cNvPicPr>
              <a:picLocks noChangeAspect="1"/>
            </p:cNvPicPr>
            <p:nvPr/>
          </p:nvPicPr>
          <p:blipFill rotWithShape="1">
            <a:blip r:embed="rId4"/>
            <a:srcRect t="1040"/>
            <a:stretch/>
          </p:blipFill>
          <p:spPr>
            <a:xfrm>
              <a:off x="9847257" y="4127864"/>
              <a:ext cx="2303513" cy="2381250"/>
            </a:xfrm>
            <a:prstGeom prst="rect">
              <a:avLst/>
            </a:prstGeom>
          </p:spPr>
        </p:pic>
        <p:sp>
          <p:nvSpPr>
            <p:cNvPr id="9" name="TextBox 8">
              <a:extLst>
                <a:ext uri="{FF2B5EF4-FFF2-40B4-BE49-F238E27FC236}">
                  <a16:creationId xmlns:a16="http://schemas.microsoft.com/office/drawing/2014/main" id="{FABC19AE-7FA6-4D41-9A81-4203701463BE}"/>
                </a:ext>
              </a:extLst>
            </p:cNvPr>
            <p:cNvSpPr txBox="1"/>
            <p:nvPr/>
          </p:nvSpPr>
          <p:spPr>
            <a:xfrm>
              <a:off x="9919063" y="4241707"/>
              <a:ext cx="1785257" cy="954107"/>
            </a:xfrm>
            <a:prstGeom prst="rect">
              <a:avLst/>
            </a:prstGeom>
            <a:noFill/>
          </p:spPr>
          <p:txBody>
            <a:bodyPr wrap="square" rtlCol="0">
              <a:spAutoFit/>
            </a:bodyPr>
            <a:lstStyle/>
            <a:p>
              <a:pPr algn="ctr"/>
              <a:r>
                <a:rPr lang="en-AU" sz="1400" dirty="0">
                  <a:latin typeface="Modern Love Grunge" panose="04070805081005020601" pitchFamily="82" charset="0"/>
                </a:rPr>
                <a:t>January and</a:t>
              </a:r>
            </a:p>
            <a:p>
              <a:pPr algn="ctr"/>
              <a:r>
                <a:rPr lang="en-AU" sz="1400" dirty="0">
                  <a:latin typeface="Modern Love Grunge" panose="04070805081005020601" pitchFamily="82" charset="0"/>
                </a:rPr>
                <a:t>April compared</a:t>
              </a:r>
              <a:br>
                <a:rPr lang="en-AU" sz="1400" dirty="0">
                  <a:latin typeface="Modern Love Grunge" panose="04070805081005020601" pitchFamily="82" charset="0"/>
                </a:rPr>
              </a:br>
              <a:r>
                <a:rPr lang="en-AU" sz="1400" dirty="0">
                  <a:latin typeface="Modern Love Grunge" panose="04070805081005020601" pitchFamily="82" charset="0"/>
                </a:rPr>
                <a:t>to March, May and August ?</a:t>
              </a:r>
            </a:p>
          </p:txBody>
        </p:sp>
      </p:grpSp>
    </p:spTree>
    <p:extLst>
      <p:ext uri="{BB962C8B-B14F-4D97-AF65-F5344CB8AC3E}">
        <p14:creationId xmlns:p14="http://schemas.microsoft.com/office/powerpoint/2010/main" val="286552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35604" y="1751390"/>
            <a:ext cx="2488474" cy="3075093"/>
          </a:xfrm>
        </p:spPr>
        <p:txBody>
          <a:bodyPr>
            <a:normAutofit/>
          </a:bodyPr>
          <a:lstStyle/>
          <a:p>
            <a:pPr marL="0" indent="0" algn="ctr">
              <a:lnSpc>
                <a:spcPct val="110000"/>
              </a:lnSpc>
              <a:buNone/>
            </a:pPr>
            <a:r>
              <a:rPr lang="en-AU" sz="1900" dirty="0"/>
              <a:t>The number of metropolitan crashes dominate WA data for ‘all crashes’.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Chart 5">
            <a:extLst>
              <a:ext uri="{FF2B5EF4-FFF2-40B4-BE49-F238E27FC236}">
                <a16:creationId xmlns:a16="http://schemas.microsoft.com/office/drawing/2014/main" id="{C4B121F3-1CAF-464C-B594-41F93952F91A}"/>
              </a:ext>
            </a:extLst>
          </p:cNvPr>
          <p:cNvGraphicFramePr/>
          <p:nvPr/>
        </p:nvGraphicFramePr>
        <p:xfrm>
          <a:off x="710985" y="1341120"/>
          <a:ext cx="8938124" cy="51679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pPr marL="2603500" indent="-2603500"/>
            <a:r>
              <a:rPr lang="en-AU" dirty="0"/>
              <a:t>Of interest – all metropolitan crashes 2016-2020 </a:t>
            </a:r>
            <a:br>
              <a:rPr lang="en-AU" dirty="0"/>
            </a:br>
            <a:r>
              <a:rPr lang="en-AU" dirty="0"/>
              <a:t>by month</a:t>
            </a:r>
          </a:p>
        </p:txBody>
      </p:sp>
      <p:grpSp>
        <p:nvGrpSpPr>
          <p:cNvPr id="10" name="Group 9">
            <a:extLst>
              <a:ext uri="{FF2B5EF4-FFF2-40B4-BE49-F238E27FC236}">
                <a16:creationId xmlns:a16="http://schemas.microsoft.com/office/drawing/2014/main" id="{81835D7C-6915-428A-8775-D2A26D34EDA4}"/>
              </a:ext>
            </a:extLst>
          </p:cNvPr>
          <p:cNvGrpSpPr/>
          <p:nvPr/>
        </p:nvGrpSpPr>
        <p:grpSpPr>
          <a:xfrm>
            <a:off x="9401481" y="4275917"/>
            <a:ext cx="2303513" cy="2381250"/>
            <a:chOff x="9523407" y="4127864"/>
            <a:chExt cx="2303513" cy="2381250"/>
          </a:xfrm>
        </p:grpSpPr>
        <p:pic>
          <p:nvPicPr>
            <p:cNvPr id="8" name="Picture 7">
              <a:extLst>
                <a:ext uri="{FF2B5EF4-FFF2-40B4-BE49-F238E27FC236}">
                  <a16:creationId xmlns:a16="http://schemas.microsoft.com/office/drawing/2014/main" id="{5B520DAF-F982-4EC7-B57B-20B70130E38A}"/>
                </a:ext>
              </a:extLst>
            </p:cNvPr>
            <p:cNvPicPr>
              <a:picLocks noChangeAspect="1"/>
            </p:cNvPicPr>
            <p:nvPr/>
          </p:nvPicPr>
          <p:blipFill rotWithShape="1">
            <a:blip r:embed="rId4"/>
            <a:srcRect t="1040"/>
            <a:stretch/>
          </p:blipFill>
          <p:spPr>
            <a:xfrm flipH="1">
              <a:off x="9523407" y="4127864"/>
              <a:ext cx="2303513" cy="2381250"/>
            </a:xfrm>
            <a:prstGeom prst="rect">
              <a:avLst/>
            </a:prstGeom>
          </p:spPr>
        </p:pic>
        <p:sp>
          <p:nvSpPr>
            <p:cNvPr id="9" name="TextBox 8">
              <a:extLst>
                <a:ext uri="{FF2B5EF4-FFF2-40B4-BE49-F238E27FC236}">
                  <a16:creationId xmlns:a16="http://schemas.microsoft.com/office/drawing/2014/main" id="{FABC19AE-7FA6-4D41-9A81-4203701463BE}"/>
                </a:ext>
              </a:extLst>
            </p:cNvPr>
            <p:cNvSpPr txBox="1"/>
            <p:nvPr/>
          </p:nvSpPr>
          <p:spPr>
            <a:xfrm>
              <a:off x="9919063" y="4365532"/>
              <a:ext cx="1785257" cy="523220"/>
            </a:xfrm>
            <a:prstGeom prst="rect">
              <a:avLst/>
            </a:prstGeom>
            <a:noFill/>
          </p:spPr>
          <p:txBody>
            <a:bodyPr wrap="square" rtlCol="0">
              <a:spAutoFit/>
            </a:bodyPr>
            <a:lstStyle/>
            <a:p>
              <a:pPr algn="ctr"/>
              <a:r>
                <a:rPr lang="en-AU" sz="1400" dirty="0">
                  <a:latin typeface="Modern Love Grunge" panose="04070805081005020601" pitchFamily="82" charset="0"/>
                </a:rPr>
                <a:t>Monthly pattern is the same</a:t>
              </a:r>
            </a:p>
          </p:txBody>
        </p:sp>
      </p:grpSp>
    </p:spTree>
    <p:extLst>
      <p:ext uri="{BB962C8B-B14F-4D97-AF65-F5344CB8AC3E}">
        <p14:creationId xmlns:p14="http://schemas.microsoft.com/office/powerpoint/2010/main" val="2323916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15328"/>
            <a:ext cx="10896481" cy="1181643"/>
          </a:xfrm>
        </p:spPr>
        <p:txBody>
          <a:bodyPr/>
          <a:lstStyle/>
          <a:p>
            <a:r>
              <a:rPr lang="en-AU" dirty="0"/>
              <a:t>Reoccurring pattern – all crashes 2016-2020 monthly</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Chart 13">
            <a:extLst>
              <a:ext uri="{FF2B5EF4-FFF2-40B4-BE49-F238E27FC236}">
                <a16:creationId xmlns:a16="http://schemas.microsoft.com/office/drawing/2014/main" id="{A99CF90F-E9F9-4323-BF00-F927A5D6E2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27"/>
          <a:stretch/>
        </p:blipFill>
        <p:spPr bwMode="auto">
          <a:xfrm>
            <a:off x="0" y="1808480"/>
            <a:ext cx="12192000" cy="503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69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34378"/>
            <a:ext cx="10896481" cy="1181643"/>
          </a:xfrm>
        </p:spPr>
        <p:txBody>
          <a:bodyPr/>
          <a:lstStyle/>
          <a:p>
            <a:r>
              <a:rPr lang="en-AU" dirty="0"/>
              <a:t>Of interest – day of the week patterns</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DE4616B8-A6F0-4FDF-A3D4-0EEC1164A081}"/>
              </a:ext>
            </a:extLst>
          </p:cNvPr>
          <p:cNvGraphicFramePr/>
          <p:nvPr/>
        </p:nvGraphicFramePr>
        <p:xfrm>
          <a:off x="1266021" y="1592826"/>
          <a:ext cx="9101081" cy="2341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3ED23BA-705B-4CB5-BB3A-F8EF28417468}"/>
              </a:ext>
            </a:extLst>
          </p:cNvPr>
          <p:cNvGraphicFramePr/>
          <p:nvPr/>
        </p:nvGraphicFramePr>
        <p:xfrm>
          <a:off x="1199535" y="3834581"/>
          <a:ext cx="9101081" cy="293984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A58BD5E-660B-485E-B4C1-8318AF406F77}"/>
              </a:ext>
            </a:extLst>
          </p:cNvPr>
          <p:cNvSpPr txBox="1"/>
          <p:nvPr/>
        </p:nvSpPr>
        <p:spPr>
          <a:xfrm>
            <a:off x="2005781" y="3934016"/>
            <a:ext cx="461665" cy="1007399"/>
          </a:xfrm>
          <a:prstGeom prst="rect">
            <a:avLst/>
          </a:prstGeom>
          <a:noFill/>
        </p:spPr>
        <p:txBody>
          <a:bodyPr vert="vert270" wrap="square" rtlCol="0">
            <a:spAutoFit/>
          </a:bodyPr>
          <a:lstStyle/>
          <a:p>
            <a:pPr algn="ctr"/>
            <a:r>
              <a:rPr lang="en-AU" dirty="0"/>
              <a:t>Monday</a:t>
            </a:r>
          </a:p>
        </p:txBody>
      </p:sp>
      <p:sp>
        <p:nvSpPr>
          <p:cNvPr id="8" name="TextBox 7">
            <a:extLst>
              <a:ext uri="{FF2B5EF4-FFF2-40B4-BE49-F238E27FC236}">
                <a16:creationId xmlns:a16="http://schemas.microsoft.com/office/drawing/2014/main" id="{5C7F874F-6CA3-4434-820E-8A86B9475A32}"/>
              </a:ext>
            </a:extLst>
          </p:cNvPr>
          <p:cNvSpPr txBox="1"/>
          <p:nvPr/>
        </p:nvSpPr>
        <p:spPr>
          <a:xfrm>
            <a:off x="8077200" y="3825157"/>
            <a:ext cx="461665" cy="1007399"/>
          </a:xfrm>
          <a:prstGeom prst="rect">
            <a:avLst/>
          </a:prstGeom>
          <a:noFill/>
        </p:spPr>
        <p:txBody>
          <a:bodyPr vert="vert270" wrap="square" rtlCol="0">
            <a:spAutoFit/>
          </a:bodyPr>
          <a:lstStyle/>
          <a:p>
            <a:pPr algn="ctr"/>
            <a:r>
              <a:rPr lang="en-AU" dirty="0"/>
              <a:t>Saturday</a:t>
            </a:r>
          </a:p>
        </p:txBody>
      </p:sp>
      <p:grpSp>
        <p:nvGrpSpPr>
          <p:cNvPr id="9" name="Group 8">
            <a:extLst>
              <a:ext uri="{FF2B5EF4-FFF2-40B4-BE49-F238E27FC236}">
                <a16:creationId xmlns:a16="http://schemas.microsoft.com/office/drawing/2014/main" id="{65EC61BD-A7F2-41E5-8F5B-D410668259E4}"/>
              </a:ext>
            </a:extLst>
          </p:cNvPr>
          <p:cNvGrpSpPr/>
          <p:nvPr/>
        </p:nvGrpSpPr>
        <p:grpSpPr>
          <a:xfrm>
            <a:off x="9822426" y="91439"/>
            <a:ext cx="2221528" cy="2199477"/>
            <a:chOff x="3117174" y="1792223"/>
            <a:chExt cx="2639890" cy="2644787"/>
          </a:xfrm>
        </p:grpSpPr>
        <p:pic>
          <p:nvPicPr>
            <p:cNvPr id="10" name="Picture 9">
              <a:extLst>
                <a:ext uri="{FF2B5EF4-FFF2-40B4-BE49-F238E27FC236}">
                  <a16:creationId xmlns:a16="http://schemas.microsoft.com/office/drawing/2014/main" id="{5A5CBD88-0A7D-4870-839E-9587070FE709}"/>
                </a:ext>
              </a:extLst>
            </p:cNvPr>
            <p:cNvPicPr>
              <a:picLocks noChangeAspect="1"/>
            </p:cNvPicPr>
            <p:nvPr/>
          </p:nvPicPr>
          <p:blipFill>
            <a:blip r:embed="rId5"/>
            <a:stretch>
              <a:fillRect/>
            </a:stretch>
          </p:blipFill>
          <p:spPr>
            <a:xfrm>
              <a:off x="3117174" y="1792223"/>
              <a:ext cx="2639890" cy="2644787"/>
            </a:xfrm>
            <a:prstGeom prst="flowChartConnector">
              <a:avLst/>
            </a:prstGeom>
          </p:spPr>
        </p:pic>
        <p:sp>
          <p:nvSpPr>
            <p:cNvPr id="11" name="Flowchart: Connector 10">
              <a:extLst>
                <a:ext uri="{FF2B5EF4-FFF2-40B4-BE49-F238E27FC236}">
                  <a16:creationId xmlns:a16="http://schemas.microsoft.com/office/drawing/2014/main" id="{757B4BAE-69E2-49CE-98E1-613E592E4286}"/>
                </a:ext>
              </a:extLst>
            </p:cNvPr>
            <p:cNvSpPr/>
            <p:nvPr/>
          </p:nvSpPr>
          <p:spPr>
            <a:xfrm>
              <a:off x="3356088" y="2130552"/>
              <a:ext cx="2225657" cy="18105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Tempus Sans ITC" panose="04020404030D07020202" pitchFamily="82" charset="0"/>
                </a:rPr>
                <a:t>All WA</a:t>
              </a:r>
              <a:endParaRPr lang="en-AU" sz="1600" dirty="0">
                <a:solidFill>
                  <a:schemeClr val="tx1"/>
                </a:solidFill>
                <a:latin typeface="Tempus Sans ITC" panose="04020404030D07020202" pitchFamily="82" charset="0"/>
              </a:endParaRPr>
            </a:p>
            <a:p>
              <a:pPr algn="ctr"/>
              <a:r>
                <a:rPr lang="en-AU" sz="1600" dirty="0">
                  <a:solidFill>
                    <a:schemeClr val="tx1"/>
                  </a:solidFill>
                  <a:latin typeface="Tempus Sans ITC" panose="04020404030D07020202" pitchFamily="82" charset="0"/>
                </a:rPr>
                <a:t>Saturday and Sunday are the lowest </a:t>
              </a:r>
              <a:br>
                <a:rPr lang="en-AU" sz="1600" dirty="0">
                  <a:solidFill>
                    <a:schemeClr val="tx1"/>
                  </a:solidFill>
                  <a:latin typeface="Tempus Sans ITC" panose="04020404030D07020202" pitchFamily="82" charset="0"/>
                </a:rPr>
              </a:br>
              <a:r>
                <a:rPr lang="en-AU" sz="1600" dirty="0">
                  <a:solidFill>
                    <a:schemeClr val="tx1"/>
                  </a:solidFill>
                  <a:latin typeface="Tempus Sans ITC" panose="04020404030D07020202" pitchFamily="82" charset="0"/>
                </a:rPr>
                <a:t>‘crash days’</a:t>
              </a:r>
            </a:p>
          </p:txBody>
        </p:sp>
      </p:grpSp>
    </p:spTree>
    <p:extLst>
      <p:ext uri="{BB962C8B-B14F-4D97-AF65-F5344CB8AC3E}">
        <p14:creationId xmlns:p14="http://schemas.microsoft.com/office/powerpoint/2010/main" val="191949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68D92B9-169A-4433-93CF-783F9A2A04E2}"/>
              </a:ext>
            </a:extLst>
          </p:cNvPr>
          <p:cNvGraphicFramePr/>
          <p:nvPr/>
        </p:nvGraphicFramePr>
        <p:xfrm>
          <a:off x="448055" y="1572768"/>
          <a:ext cx="11018521" cy="51937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95518" y="834378"/>
            <a:ext cx="10896481" cy="1181643"/>
          </a:xfrm>
        </p:spPr>
        <p:txBody>
          <a:bodyPr/>
          <a:lstStyle/>
          <a:p>
            <a:pPr marL="3136900" indent="-3136900"/>
            <a:r>
              <a:rPr lang="en-AU" dirty="0"/>
              <a:t>Confirmation – fatality crashes and speed</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5855F54D-7CC4-4170-8BD3-B5B6693EEF16}"/>
              </a:ext>
            </a:extLst>
          </p:cNvPr>
          <p:cNvGrpSpPr/>
          <p:nvPr/>
        </p:nvGrpSpPr>
        <p:grpSpPr>
          <a:xfrm>
            <a:off x="10187722" y="91440"/>
            <a:ext cx="1856232" cy="1725866"/>
            <a:chOff x="3117174" y="1792223"/>
            <a:chExt cx="2639890" cy="2644787"/>
          </a:xfrm>
        </p:grpSpPr>
        <p:pic>
          <p:nvPicPr>
            <p:cNvPr id="7" name="Picture 6">
              <a:extLst>
                <a:ext uri="{FF2B5EF4-FFF2-40B4-BE49-F238E27FC236}">
                  <a16:creationId xmlns:a16="http://schemas.microsoft.com/office/drawing/2014/main" id="{E70FFD3D-F1FA-4289-A14F-88090BF3C6A1}"/>
                </a:ext>
              </a:extLst>
            </p:cNvPr>
            <p:cNvPicPr>
              <a:picLocks noChangeAspect="1"/>
            </p:cNvPicPr>
            <p:nvPr/>
          </p:nvPicPr>
          <p:blipFill>
            <a:blip r:embed="rId4"/>
            <a:stretch>
              <a:fillRect/>
            </a:stretch>
          </p:blipFill>
          <p:spPr>
            <a:xfrm>
              <a:off x="3117174" y="1792223"/>
              <a:ext cx="2639890" cy="2644787"/>
            </a:xfrm>
            <a:prstGeom prst="flowChartConnector">
              <a:avLst/>
            </a:prstGeom>
          </p:spPr>
        </p:pic>
        <p:sp>
          <p:nvSpPr>
            <p:cNvPr id="8" name="Flowchart: Connector 7">
              <a:extLst>
                <a:ext uri="{FF2B5EF4-FFF2-40B4-BE49-F238E27FC236}">
                  <a16:creationId xmlns:a16="http://schemas.microsoft.com/office/drawing/2014/main" id="{33E54ADE-7A68-4A44-A3FC-7F31E0399908}"/>
                </a:ext>
              </a:extLst>
            </p:cNvPr>
            <p:cNvSpPr/>
            <p:nvPr/>
          </p:nvSpPr>
          <p:spPr>
            <a:xfrm>
              <a:off x="3502152" y="2130552"/>
              <a:ext cx="1892808" cy="18105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Tempus Sans ITC" panose="04020404030D07020202" pitchFamily="82" charset="0"/>
                </a:rPr>
                <a:t>Note groupings are not MRWA regions</a:t>
              </a:r>
            </a:p>
          </p:txBody>
        </p:sp>
      </p:grpSp>
    </p:spTree>
    <p:extLst>
      <p:ext uri="{BB962C8B-B14F-4D97-AF65-F5344CB8AC3E}">
        <p14:creationId xmlns:p14="http://schemas.microsoft.com/office/powerpoint/2010/main" val="111114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05803"/>
            <a:ext cx="10896481" cy="1181643"/>
          </a:xfrm>
        </p:spPr>
        <p:txBody>
          <a:bodyPr/>
          <a:lstStyle/>
          <a:p>
            <a:r>
              <a:rPr lang="en-AU" dirty="0"/>
              <a:t>Speed – State and Local roads</a:t>
            </a:r>
          </a:p>
        </p:txBody>
      </p:sp>
      <p:sp>
        <p:nvSpPr>
          <p:cNvPr id="3" name="Content Placeholder 2"/>
          <p:cNvSpPr>
            <a:spLocks noGrp="1"/>
          </p:cNvSpPr>
          <p:nvPr>
            <p:ph idx="4294967295"/>
          </p:nvPr>
        </p:nvSpPr>
        <p:spPr>
          <a:xfrm>
            <a:off x="1295519" y="1732340"/>
            <a:ext cx="10791705" cy="3075093"/>
          </a:xfrm>
        </p:spPr>
        <p:txBody>
          <a:bodyPr>
            <a:normAutofit/>
          </a:bodyPr>
          <a:lstStyle/>
          <a:p>
            <a:pPr>
              <a:lnSpc>
                <a:spcPct val="110000"/>
              </a:lnSpc>
              <a:buFont typeface="Wingdings" panose="05000000000000000000" pitchFamily="2" charset="2"/>
              <a:buChar char="§"/>
            </a:pPr>
            <a:r>
              <a:rPr lang="en-AU" sz="1900" dirty="0"/>
              <a:t>The majority of fatalities occur on State 110 km/h roads, with 27% of these</a:t>
            </a:r>
            <a:br>
              <a:rPr lang="en-AU" sz="1900" dirty="0"/>
            </a:br>
            <a:r>
              <a:rPr lang="en-AU" sz="1900" dirty="0"/>
              <a:t>in the Wheatbelt</a:t>
            </a:r>
          </a:p>
          <a:p>
            <a:pPr>
              <a:lnSpc>
                <a:spcPct val="110000"/>
              </a:lnSpc>
              <a:buFont typeface="Wingdings" panose="05000000000000000000" pitchFamily="2" charset="2"/>
              <a:buChar char="§"/>
            </a:pPr>
            <a:r>
              <a:rPr lang="en-AU" sz="1900" dirty="0"/>
              <a:t>Most fatalities on 110 km/h Local roads occur in the Wheatbelt</a:t>
            </a:r>
          </a:p>
          <a:p>
            <a:pPr>
              <a:lnSpc>
                <a:spcPct val="110000"/>
              </a:lnSpc>
              <a:buFont typeface="Wingdings" panose="05000000000000000000" pitchFamily="2" charset="2"/>
              <a:buChar char="§"/>
            </a:pPr>
            <a:r>
              <a:rPr lang="en-AU" sz="1900" dirty="0"/>
              <a:t>Most fatalities on Local roads occur on 50 – 80 km/h roads </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94CA1CD4-EEBF-4DA4-8964-293F4CEA93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390" y="3347855"/>
            <a:ext cx="12175610" cy="3443469"/>
          </a:xfrm>
          <a:prstGeom prst="rect">
            <a:avLst/>
          </a:prstGeom>
        </p:spPr>
      </p:pic>
      <p:pic>
        <p:nvPicPr>
          <p:cNvPr id="9" name="Picture 8">
            <a:extLst>
              <a:ext uri="{FF2B5EF4-FFF2-40B4-BE49-F238E27FC236}">
                <a16:creationId xmlns:a16="http://schemas.microsoft.com/office/drawing/2014/main" id="{039F407E-D60A-483E-AEED-51A9CB5C3BBD}"/>
              </a:ext>
            </a:extLst>
          </p:cNvPr>
          <p:cNvPicPr>
            <a:picLocks noChangeAspect="1"/>
          </p:cNvPicPr>
          <p:nvPr/>
        </p:nvPicPr>
        <p:blipFill>
          <a:blip r:embed="rId5"/>
          <a:stretch>
            <a:fillRect/>
          </a:stretch>
        </p:blipFill>
        <p:spPr>
          <a:xfrm>
            <a:off x="10172458" y="853712"/>
            <a:ext cx="1609967" cy="2286684"/>
          </a:xfrm>
          <a:prstGeom prst="rect">
            <a:avLst/>
          </a:prstGeom>
        </p:spPr>
      </p:pic>
      <p:sp>
        <p:nvSpPr>
          <p:cNvPr id="10" name="Flowchart: Connector 9">
            <a:extLst>
              <a:ext uri="{FF2B5EF4-FFF2-40B4-BE49-F238E27FC236}">
                <a16:creationId xmlns:a16="http://schemas.microsoft.com/office/drawing/2014/main" id="{21D21A6A-7D61-4536-855F-67D006B94F8E}"/>
              </a:ext>
            </a:extLst>
          </p:cNvPr>
          <p:cNvSpPr/>
          <p:nvPr/>
        </p:nvSpPr>
        <p:spPr>
          <a:xfrm>
            <a:off x="10325100" y="962025"/>
            <a:ext cx="657225" cy="70485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tx1"/>
                </a:solidFill>
                <a:latin typeface="Modern Love Grunge" panose="04070805081005020601" pitchFamily="82" charset="0"/>
              </a:rPr>
              <a:t>51</a:t>
            </a:r>
          </a:p>
        </p:txBody>
      </p:sp>
    </p:spTree>
    <p:extLst>
      <p:ext uri="{BB962C8B-B14F-4D97-AF65-F5344CB8AC3E}">
        <p14:creationId xmlns:p14="http://schemas.microsoft.com/office/powerpoint/2010/main" val="1533510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8" y="805803"/>
            <a:ext cx="10896481" cy="1181643"/>
          </a:xfrm>
        </p:spPr>
        <p:txBody>
          <a:bodyPr/>
          <a:lstStyle/>
          <a:p>
            <a:r>
              <a:rPr lang="en-AU" dirty="0"/>
              <a:t>State and Local roads – something to think about</a:t>
            </a:r>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79645660-8BCB-484D-B7C9-6DF4C0DA39A6}"/>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6957"/>
          <a:stretch/>
        </p:blipFill>
        <p:spPr bwMode="auto">
          <a:xfrm>
            <a:off x="2686050" y="1762125"/>
            <a:ext cx="4192506" cy="4968784"/>
          </a:xfrm>
          <a:prstGeom prst="rect">
            <a:avLst/>
          </a:prstGeom>
          <a:noFill/>
          <a:ln>
            <a:noFill/>
          </a:ln>
        </p:spPr>
      </p:pic>
      <p:pic>
        <p:nvPicPr>
          <p:cNvPr id="15" name="Picture 14">
            <a:extLst>
              <a:ext uri="{FF2B5EF4-FFF2-40B4-BE49-F238E27FC236}">
                <a16:creationId xmlns:a16="http://schemas.microsoft.com/office/drawing/2014/main" id="{E0FA619B-7E7D-42BC-91C9-BEB10979FE0B}"/>
              </a:ext>
            </a:extLst>
          </p:cNvPr>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7482"/>
          <a:stretch/>
        </p:blipFill>
        <p:spPr bwMode="auto">
          <a:xfrm>
            <a:off x="7086600" y="1762125"/>
            <a:ext cx="4315966" cy="4968784"/>
          </a:xfrm>
          <a:prstGeom prst="rect">
            <a:avLst/>
          </a:prstGeom>
          <a:noFill/>
          <a:ln>
            <a:noFill/>
          </a:ln>
        </p:spPr>
      </p:pic>
      <p:pic>
        <p:nvPicPr>
          <p:cNvPr id="6" name="Picture 5">
            <a:extLst>
              <a:ext uri="{FF2B5EF4-FFF2-40B4-BE49-F238E27FC236}">
                <a16:creationId xmlns:a16="http://schemas.microsoft.com/office/drawing/2014/main" id="{9A8256E2-9F75-4569-9C76-D01437491584}"/>
              </a:ext>
            </a:extLst>
          </p:cNvPr>
          <p:cNvPicPr>
            <a:picLocks noChangeAspect="1"/>
          </p:cNvPicPr>
          <p:nvPr/>
        </p:nvPicPr>
        <p:blipFill>
          <a:blip r:embed="rId7"/>
          <a:stretch>
            <a:fillRect/>
          </a:stretch>
        </p:blipFill>
        <p:spPr>
          <a:xfrm>
            <a:off x="-13941" y="4087898"/>
            <a:ext cx="2657882" cy="1906553"/>
          </a:xfrm>
          <a:prstGeom prst="rect">
            <a:avLst/>
          </a:prstGeom>
        </p:spPr>
      </p:pic>
      <p:grpSp>
        <p:nvGrpSpPr>
          <p:cNvPr id="11" name="Group 10">
            <a:extLst>
              <a:ext uri="{FF2B5EF4-FFF2-40B4-BE49-F238E27FC236}">
                <a16:creationId xmlns:a16="http://schemas.microsoft.com/office/drawing/2014/main" id="{341C64AD-EFBD-40DA-BF18-3673918FE512}"/>
              </a:ext>
            </a:extLst>
          </p:cNvPr>
          <p:cNvGrpSpPr/>
          <p:nvPr/>
        </p:nvGrpSpPr>
        <p:grpSpPr>
          <a:xfrm rot="20937220">
            <a:off x="497013" y="1795131"/>
            <a:ext cx="1856232" cy="1725866"/>
            <a:chOff x="3117174" y="1792223"/>
            <a:chExt cx="2639890" cy="2644787"/>
          </a:xfrm>
        </p:grpSpPr>
        <p:pic>
          <p:nvPicPr>
            <p:cNvPr id="12" name="Picture 11">
              <a:extLst>
                <a:ext uri="{FF2B5EF4-FFF2-40B4-BE49-F238E27FC236}">
                  <a16:creationId xmlns:a16="http://schemas.microsoft.com/office/drawing/2014/main" id="{65DE7E4A-4B92-413A-8005-232755C2CFB5}"/>
                </a:ext>
              </a:extLst>
            </p:cNvPr>
            <p:cNvPicPr>
              <a:picLocks noChangeAspect="1"/>
            </p:cNvPicPr>
            <p:nvPr/>
          </p:nvPicPr>
          <p:blipFill>
            <a:blip r:embed="rId8"/>
            <a:stretch>
              <a:fillRect/>
            </a:stretch>
          </p:blipFill>
          <p:spPr>
            <a:xfrm>
              <a:off x="3117174" y="1792223"/>
              <a:ext cx="2639890" cy="2644787"/>
            </a:xfrm>
            <a:prstGeom prst="flowChartConnector">
              <a:avLst/>
            </a:prstGeom>
          </p:spPr>
        </p:pic>
        <p:sp>
          <p:nvSpPr>
            <p:cNvPr id="13" name="Flowchart: Connector 12">
              <a:extLst>
                <a:ext uri="{FF2B5EF4-FFF2-40B4-BE49-F238E27FC236}">
                  <a16:creationId xmlns:a16="http://schemas.microsoft.com/office/drawing/2014/main" id="{396B9229-2897-414E-844D-1EE98D6DA88E}"/>
                </a:ext>
              </a:extLst>
            </p:cNvPr>
            <p:cNvSpPr/>
            <p:nvPr/>
          </p:nvSpPr>
          <p:spPr>
            <a:xfrm>
              <a:off x="3502152" y="2130552"/>
              <a:ext cx="1892808" cy="18105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Tempus Sans ITC" panose="04020404030D07020202" pitchFamily="82" charset="0"/>
                </a:rPr>
                <a:t>Spot</a:t>
              </a:r>
            </a:p>
            <a:p>
              <a:pPr algn="ctr"/>
              <a:r>
                <a:rPr lang="en-AU" sz="1600" b="1" dirty="0">
                  <a:solidFill>
                    <a:schemeClr val="tx1"/>
                  </a:solidFill>
                  <a:latin typeface="Tempus Sans ITC" panose="04020404030D07020202" pitchFamily="82" charset="0"/>
                </a:rPr>
                <a:t>LGA</a:t>
              </a:r>
            </a:p>
            <a:p>
              <a:pPr algn="ctr"/>
              <a:r>
                <a:rPr lang="en-AU" sz="1600" b="1" dirty="0">
                  <a:solidFill>
                    <a:schemeClr val="tx1"/>
                  </a:solidFill>
                  <a:latin typeface="Tempus Sans ITC" panose="04020404030D07020202" pitchFamily="82" charset="0"/>
                </a:rPr>
                <a:t>Region</a:t>
              </a:r>
            </a:p>
            <a:p>
              <a:pPr algn="ctr"/>
              <a:r>
                <a:rPr lang="en-AU" sz="1600" b="1" dirty="0">
                  <a:solidFill>
                    <a:schemeClr val="tx1"/>
                  </a:solidFill>
                  <a:latin typeface="Tempus Sans ITC" panose="04020404030D07020202" pitchFamily="82" charset="0"/>
                </a:rPr>
                <a:t>Corridor</a:t>
              </a:r>
            </a:p>
          </p:txBody>
        </p:sp>
      </p:grpSp>
    </p:spTree>
    <p:extLst>
      <p:ext uri="{BB962C8B-B14F-4D97-AF65-F5344CB8AC3E}">
        <p14:creationId xmlns:p14="http://schemas.microsoft.com/office/powerpoint/2010/main" val="293363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Black Spot Program Guidelines and General Information </a:t>
            </a:r>
          </a:p>
        </p:txBody>
      </p:sp>
      <p:sp>
        <p:nvSpPr>
          <p:cNvPr id="3" name="Subtitle 2"/>
          <p:cNvSpPr>
            <a:spLocks noGrp="1"/>
          </p:cNvSpPr>
          <p:nvPr>
            <p:ph type="subTitle" idx="1"/>
          </p:nvPr>
        </p:nvSpPr>
        <p:spPr/>
        <p:txBody>
          <a:bodyPr>
            <a:normAutofit/>
          </a:bodyPr>
          <a:lstStyle/>
          <a:p>
            <a:r>
              <a:rPr lang="en-AU" dirty="0"/>
              <a:t>Jana Geisler</a:t>
            </a:r>
          </a:p>
          <a:p>
            <a:r>
              <a:rPr lang="en-AU" dirty="0"/>
              <a:t>Program Development Coordinator</a:t>
            </a:r>
          </a:p>
        </p:txBody>
      </p:sp>
    </p:spTree>
    <p:extLst>
      <p:ext uri="{BB962C8B-B14F-4D97-AF65-F5344CB8AC3E}">
        <p14:creationId xmlns:p14="http://schemas.microsoft.com/office/powerpoint/2010/main" val="2005354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41000" y="2454584"/>
            <a:ext cx="5825878" cy="2262293"/>
          </a:xfrm>
        </p:spPr>
        <p:txBody>
          <a:bodyPr/>
          <a:lstStyle/>
          <a:p>
            <a:r>
              <a:rPr lang="en-AU" sz="6000" dirty="0"/>
              <a:t>Thankyou</a:t>
            </a:r>
          </a:p>
        </p:txBody>
      </p:sp>
      <p:sp>
        <p:nvSpPr>
          <p:cNvPr id="3" name="Rectangle 2">
            <a:extLst>
              <a:ext uri="{FF2B5EF4-FFF2-40B4-BE49-F238E27FC236}">
                <a16:creationId xmlns:a16="http://schemas.microsoft.com/office/drawing/2014/main" id="{246EBC2B-7364-49C0-9C0C-8B5D020F2629}"/>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534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9" y="1809750"/>
            <a:ext cx="10058280" cy="1181643"/>
          </a:xfrm>
        </p:spPr>
        <p:txBody>
          <a:bodyPr>
            <a:normAutofit/>
          </a:bodyPr>
          <a:lstStyle/>
          <a:p>
            <a:r>
              <a:rPr lang="en-AU" dirty="0"/>
              <a:t>State Black Spot Program Development and Management Guidelines</a:t>
            </a:r>
          </a:p>
        </p:txBody>
      </p:sp>
      <p:sp>
        <p:nvSpPr>
          <p:cNvPr id="3" name="Content Placeholder 2"/>
          <p:cNvSpPr>
            <a:spLocks noGrp="1"/>
          </p:cNvSpPr>
          <p:nvPr>
            <p:ph idx="4294967295"/>
          </p:nvPr>
        </p:nvSpPr>
        <p:spPr>
          <a:xfrm>
            <a:off x="1295519" y="3318933"/>
            <a:ext cx="10058280" cy="3075093"/>
          </a:xfrm>
        </p:spPr>
        <p:txBody>
          <a:bodyPr>
            <a:normAutofit fontScale="92500"/>
          </a:bodyPr>
          <a:lstStyle/>
          <a:p>
            <a:r>
              <a:rPr lang="en-AU" dirty="0"/>
              <a:t>Updated in April 2022</a:t>
            </a:r>
          </a:p>
          <a:p>
            <a:r>
              <a:rPr lang="en-AU" dirty="0"/>
              <a:t>No changes to the overall Program</a:t>
            </a:r>
          </a:p>
          <a:p>
            <a:r>
              <a:rPr lang="en-AU" dirty="0"/>
              <a:t>Updates include transitional arrangement from CARS to Crash Map</a:t>
            </a:r>
          </a:p>
          <a:p>
            <a:pPr lvl="1">
              <a:buFont typeface="Wingdings" panose="05000000000000000000" pitchFamily="2" charset="2"/>
              <a:buChar char="Ø"/>
            </a:pPr>
            <a:r>
              <a:rPr lang="en-AU" dirty="0"/>
              <a:t>Variations to projects approved up to 2022-23 – CARS BCR calculations will be used</a:t>
            </a:r>
          </a:p>
          <a:p>
            <a:pPr lvl="1">
              <a:buFont typeface="Wingdings" panose="05000000000000000000" pitchFamily="2" charset="2"/>
              <a:buChar char="Ø"/>
            </a:pPr>
            <a:r>
              <a:rPr lang="en-AU" dirty="0"/>
              <a:t>Variations to projects approved from 2023-24 – Crash Map will be used.</a:t>
            </a:r>
          </a:p>
          <a:p>
            <a:pPr lvl="1">
              <a:buFont typeface="Wingdings" panose="05000000000000000000" pitchFamily="2" charset="2"/>
              <a:buChar char="Ø"/>
            </a:pPr>
            <a:r>
              <a:rPr lang="en-AU" dirty="0"/>
              <a:t>Project Completion forms required for projects up to 2022-23</a:t>
            </a:r>
          </a:p>
          <a:p>
            <a:pPr lvl="1">
              <a:buFont typeface="Wingdings" panose="05000000000000000000" pitchFamily="2" charset="2"/>
              <a:buChar char="Ø"/>
            </a:pPr>
            <a:r>
              <a:rPr lang="en-AU" dirty="0"/>
              <a:t>Project Completion to be entered to Crash Map for new projects from 2023-24</a:t>
            </a:r>
          </a:p>
          <a:p>
            <a:pPr lvl="1">
              <a:buFont typeface="Wingdings" panose="05000000000000000000" pitchFamily="2" charset="2"/>
              <a:buChar char="Ø"/>
            </a:pPr>
            <a:r>
              <a:rPr lang="en-AU" dirty="0"/>
              <a:t>Project Progress updates via email required for projects up to 2022-23</a:t>
            </a:r>
          </a:p>
          <a:p>
            <a:pPr lvl="1">
              <a:buFont typeface="Wingdings" panose="05000000000000000000" pitchFamily="2" charset="2"/>
              <a:buChar char="Ø"/>
            </a:pPr>
            <a:r>
              <a:rPr lang="en-AU" dirty="0"/>
              <a:t>Project Progress updates to be entered to Crash Map for new projects from 2023-24</a:t>
            </a:r>
          </a:p>
        </p:txBody>
      </p:sp>
    </p:spTree>
    <p:extLst>
      <p:ext uri="{BB962C8B-B14F-4D97-AF65-F5344CB8AC3E}">
        <p14:creationId xmlns:p14="http://schemas.microsoft.com/office/powerpoint/2010/main" val="331684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5520" y="3318932"/>
            <a:ext cx="10289530" cy="2858029"/>
          </a:xfrm>
        </p:spPr>
        <p:txBody>
          <a:bodyPr>
            <a:normAutofit fontScale="92500" lnSpcReduction="20000"/>
          </a:bodyPr>
          <a:lstStyle/>
          <a:p>
            <a:r>
              <a:rPr lang="en-AU" b="1" dirty="0"/>
              <a:t>April 2022 </a:t>
            </a:r>
            <a:r>
              <a:rPr lang="en-AU" dirty="0"/>
              <a:t>– Call for submissions</a:t>
            </a:r>
          </a:p>
          <a:p>
            <a:r>
              <a:rPr lang="en-AU" b="1" dirty="0"/>
              <a:t>8 July 2022 </a:t>
            </a:r>
            <a:r>
              <a:rPr lang="en-AU" dirty="0"/>
              <a:t>– Metropolitan and Regional submissions close</a:t>
            </a:r>
          </a:p>
          <a:p>
            <a:r>
              <a:rPr lang="en-AU" b="1" dirty="0"/>
              <a:t>July to October 2022 </a:t>
            </a:r>
            <a:r>
              <a:rPr lang="en-AU" dirty="0"/>
              <a:t>– Assessment of submissions</a:t>
            </a:r>
          </a:p>
          <a:p>
            <a:r>
              <a:rPr lang="en-AU" b="1" dirty="0"/>
              <a:t>November to December 2022 </a:t>
            </a:r>
            <a:r>
              <a:rPr lang="en-AU" dirty="0"/>
              <a:t>– Preparation of recommended program</a:t>
            </a:r>
            <a:br>
              <a:rPr lang="en-AU" dirty="0"/>
            </a:br>
            <a:endParaRPr lang="en-AU" dirty="0"/>
          </a:p>
          <a:p>
            <a:r>
              <a:rPr lang="en-AU" b="1" dirty="0"/>
              <a:t>January to April 2023 </a:t>
            </a:r>
            <a:r>
              <a:rPr lang="en-AU" dirty="0"/>
              <a:t>– Review and recommendation</a:t>
            </a:r>
          </a:p>
          <a:p>
            <a:r>
              <a:rPr lang="en-AU" b="1" dirty="0"/>
              <a:t>May 2023</a:t>
            </a:r>
            <a:r>
              <a:rPr lang="en-AU" dirty="0"/>
              <a:t> – Program approval</a:t>
            </a:r>
          </a:p>
          <a:p>
            <a:endParaRPr lang="en-AU" dirty="0"/>
          </a:p>
          <a:p>
            <a:r>
              <a:rPr lang="en-AU" b="1" dirty="0"/>
              <a:t>30 June 2024 </a:t>
            </a:r>
            <a:r>
              <a:rPr lang="en-AU" dirty="0"/>
              <a:t>– Final expenditure for the 2023-24 program</a:t>
            </a:r>
          </a:p>
          <a:p>
            <a:pPr marL="0" indent="0">
              <a:buNone/>
            </a:pPr>
            <a:endParaRPr lang="en-AU" dirty="0"/>
          </a:p>
        </p:txBody>
      </p:sp>
      <p:sp>
        <p:nvSpPr>
          <p:cNvPr id="4" name="Title 3"/>
          <p:cNvSpPr>
            <a:spLocks noGrp="1"/>
          </p:cNvSpPr>
          <p:nvPr>
            <p:ph type="title"/>
          </p:nvPr>
        </p:nvSpPr>
        <p:spPr>
          <a:xfrm>
            <a:off x="1295519" y="1809750"/>
            <a:ext cx="9963528" cy="1181643"/>
          </a:xfrm>
        </p:spPr>
        <p:txBody>
          <a:bodyPr>
            <a:normAutofit/>
          </a:bodyPr>
          <a:lstStyle/>
          <a:p>
            <a:r>
              <a:rPr lang="en-AU" dirty="0"/>
              <a:t>2023-24 Timetable  </a:t>
            </a:r>
          </a:p>
        </p:txBody>
      </p:sp>
    </p:spTree>
    <p:extLst>
      <p:ext uri="{BB962C8B-B14F-4D97-AF65-F5344CB8AC3E}">
        <p14:creationId xmlns:p14="http://schemas.microsoft.com/office/powerpoint/2010/main" val="36686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FE77-DAE3-460B-A788-1417B6CCC0A7}"/>
              </a:ext>
            </a:extLst>
          </p:cNvPr>
          <p:cNvSpPr>
            <a:spLocks noGrp="1"/>
          </p:cNvSpPr>
          <p:nvPr>
            <p:ph type="ctrTitle"/>
          </p:nvPr>
        </p:nvSpPr>
        <p:spPr>
          <a:xfrm>
            <a:off x="495834" y="0"/>
            <a:ext cx="7080624" cy="5537172"/>
          </a:xfrm>
        </p:spPr>
        <p:txBody>
          <a:bodyPr/>
          <a:lstStyle/>
          <a:p>
            <a:r>
              <a:rPr lang="en-AU" dirty="0"/>
              <a:t>State funded Black Spot Program Review</a:t>
            </a:r>
          </a:p>
        </p:txBody>
      </p:sp>
      <p:sp>
        <p:nvSpPr>
          <p:cNvPr id="3" name="Subtitle 2">
            <a:extLst>
              <a:ext uri="{FF2B5EF4-FFF2-40B4-BE49-F238E27FC236}">
                <a16:creationId xmlns:a16="http://schemas.microsoft.com/office/drawing/2014/main" id="{DF0CDEEC-B10D-4EF4-8D78-33CC6C80B9C1}"/>
              </a:ext>
            </a:extLst>
          </p:cNvPr>
          <p:cNvSpPr>
            <a:spLocks noGrp="1"/>
          </p:cNvSpPr>
          <p:nvPr>
            <p:ph type="subTitle" idx="1"/>
          </p:nvPr>
        </p:nvSpPr>
        <p:spPr/>
        <p:txBody>
          <a:bodyPr/>
          <a:lstStyle/>
          <a:p>
            <a:r>
              <a:rPr lang="en-AU" dirty="0"/>
              <a:t>Teresa Williams</a:t>
            </a:r>
          </a:p>
          <a:p>
            <a:r>
              <a:rPr lang="en-AU" dirty="0"/>
              <a:t>Principal Policy Advisor</a:t>
            </a:r>
          </a:p>
        </p:txBody>
      </p:sp>
    </p:spTree>
    <p:extLst>
      <p:ext uri="{BB962C8B-B14F-4D97-AF65-F5344CB8AC3E}">
        <p14:creationId xmlns:p14="http://schemas.microsoft.com/office/powerpoint/2010/main" val="90290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9" y="830485"/>
            <a:ext cx="4786934" cy="1181643"/>
          </a:xfrm>
        </p:spPr>
        <p:txBody>
          <a:bodyPr/>
          <a:lstStyle/>
          <a:p>
            <a:r>
              <a:rPr lang="en-AU" dirty="0"/>
              <a:t>Background</a:t>
            </a:r>
          </a:p>
        </p:txBody>
      </p:sp>
      <p:sp>
        <p:nvSpPr>
          <p:cNvPr id="3" name="Content Placeholder 2"/>
          <p:cNvSpPr>
            <a:spLocks noGrp="1"/>
          </p:cNvSpPr>
          <p:nvPr>
            <p:ph idx="4294967295"/>
          </p:nvPr>
        </p:nvSpPr>
        <p:spPr>
          <a:xfrm>
            <a:off x="1295520" y="1825353"/>
            <a:ext cx="10058280" cy="4679950"/>
          </a:xfrm>
        </p:spPr>
        <p:txBody>
          <a:bodyPr>
            <a:normAutofit fontScale="92500" lnSpcReduction="20000"/>
          </a:bodyPr>
          <a:lstStyle/>
          <a:p>
            <a:pPr>
              <a:lnSpc>
                <a:spcPct val="120000"/>
              </a:lnSpc>
              <a:buFont typeface="Wingdings" panose="05000000000000000000" pitchFamily="2" charset="2"/>
              <a:buChar char="§"/>
            </a:pPr>
            <a:r>
              <a:rPr lang="en-AU" dirty="0"/>
              <a:t>To complement the federally funded Black Spot Program, which was introduced during the mid-1990s, Western Australia (WA) implemented a State funded Black Spot Program.</a:t>
            </a:r>
          </a:p>
          <a:p>
            <a:pPr>
              <a:lnSpc>
                <a:spcPct val="120000"/>
              </a:lnSpc>
              <a:buFont typeface="Wingdings" panose="05000000000000000000" pitchFamily="2" charset="2"/>
              <a:buChar char="§"/>
            </a:pPr>
            <a:r>
              <a:rPr lang="en-AU" dirty="0"/>
              <a:t>The State funded program was designed prior to WA’s adoption of the </a:t>
            </a:r>
            <a:br>
              <a:rPr lang="en-AU" dirty="0"/>
            </a:br>
            <a:r>
              <a:rPr lang="en-AU" dirty="0"/>
              <a:t>Safe System  for road safety. Regular feedback from stakeholders suggests areas where improvements to the program may be possible.</a:t>
            </a:r>
          </a:p>
          <a:p>
            <a:pPr>
              <a:lnSpc>
                <a:spcPct val="120000"/>
              </a:lnSpc>
              <a:buFont typeface="Wingdings" panose="05000000000000000000" pitchFamily="2" charset="2"/>
              <a:buChar char="§"/>
            </a:pPr>
            <a:r>
              <a:rPr lang="en-AU" dirty="0"/>
              <a:t>Questions posed regarding the State Black Spot (SBS) program included:</a:t>
            </a:r>
          </a:p>
          <a:p>
            <a:pPr marL="714375" indent="-444500">
              <a:lnSpc>
                <a:spcPct val="120000"/>
              </a:lnSpc>
              <a:buSzPct val="60000"/>
              <a:buFont typeface="Wingdings" panose="05000000000000000000" pitchFamily="2" charset="2"/>
              <a:buChar char="§"/>
            </a:pPr>
            <a:r>
              <a:rPr lang="en-AU" dirty="0"/>
              <a:t>does the SBS continue to facilitate investment in sites so as to improve road safety outcomes;</a:t>
            </a:r>
          </a:p>
          <a:p>
            <a:pPr marL="714375" indent="-444500">
              <a:lnSpc>
                <a:spcPct val="120000"/>
              </a:lnSpc>
              <a:buSzPct val="60000"/>
              <a:buFont typeface="Wingdings" panose="05000000000000000000" pitchFamily="2" charset="2"/>
              <a:buChar char="§"/>
            </a:pPr>
            <a:r>
              <a:rPr lang="en-AU" dirty="0"/>
              <a:t>is the SBS application process appropriate, effective and efficient;</a:t>
            </a:r>
          </a:p>
          <a:p>
            <a:pPr marL="714375" indent="-444500">
              <a:lnSpc>
                <a:spcPct val="120000"/>
              </a:lnSpc>
              <a:buSzPct val="60000"/>
              <a:buFont typeface="Wingdings" panose="05000000000000000000" pitchFamily="2" charset="2"/>
              <a:buChar char="§"/>
            </a:pPr>
            <a:r>
              <a:rPr lang="en-AU" dirty="0"/>
              <a:t>has the passage of time and the delivery of other road safety programs </a:t>
            </a:r>
            <a:br>
              <a:rPr lang="en-AU" dirty="0"/>
            </a:br>
            <a:r>
              <a:rPr lang="en-AU" dirty="0"/>
              <a:t>impacted on the relevance of the SBS; and</a:t>
            </a:r>
          </a:p>
          <a:p>
            <a:pPr marL="714375" indent="-444500">
              <a:lnSpc>
                <a:spcPct val="120000"/>
              </a:lnSpc>
              <a:buSzPct val="60000"/>
              <a:buFont typeface="Wingdings" panose="05000000000000000000" pitchFamily="2" charset="2"/>
              <a:buChar char="§"/>
            </a:pPr>
            <a:r>
              <a:rPr lang="en-AU" dirty="0"/>
              <a:t>is the SBS the optimal way of achieving the intended road safety </a:t>
            </a:r>
            <a:br>
              <a:rPr lang="en-AU" dirty="0"/>
            </a:br>
            <a:r>
              <a:rPr lang="en-AU" dirty="0"/>
              <a:t>improvements with the funding provided and effort required for applications?</a:t>
            </a:r>
          </a:p>
          <a:p>
            <a:pPr>
              <a:lnSpc>
                <a:spcPct val="120000"/>
              </a:lnSpc>
              <a:buFont typeface="Wingdings" panose="05000000000000000000" pitchFamily="2" charset="2"/>
              <a:buChar char="§"/>
            </a:pPr>
            <a:endParaRPr lang="en-AU" dirty="0"/>
          </a:p>
        </p:txBody>
      </p:sp>
      <p:sp>
        <p:nvSpPr>
          <p:cNvPr id="4" name="Rectangle 3">
            <a:extLst>
              <a:ext uri="{FF2B5EF4-FFF2-40B4-BE49-F238E27FC236}">
                <a16:creationId xmlns:a16="http://schemas.microsoft.com/office/drawing/2014/main" id="{69AB25FC-B66E-4862-BF33-22BC9A66F22B}"/>
              </a:ext>
            </a:extLst>
          </p:cNvPr>
          <p:cNvSpPr/>
          <p:nvPr/>
        </p:nvSpPr>
        <p:spPr>
          <a:xfrm>
            <a:off x="148046" y="269966"/>
            <a:ext cx="444137" cy="47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E4447EC2-5B67-4DC3-86DE-6762B6EF01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971267" y="2612575"/>
            <a:ext cx="765066" cy="2952206"/>
          </a:xfrm>
          <a:prstGeom prst="rect">
            <a:avLst/>
          </a:prstGeom>
        </p:spPr>
      </p:pic>
    </p:spTree>
    <p:extLst>
      <p:ext uri="{BB962C8B-B14F-4D97-AF65-F5344CB8AC3E}">
        <p14:creationId xmlns:p14="http://schemas.microsoft.com/office/powerpoint/2010/main" val="2189463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19#1044620  PowerPoint - Main Roads logo [Read-Only]" id="{1D138DA5-81D3-44B2-97A4-9378934422C8}" vid="{51D78CDB-B62E-4CB7-920A-CE70B9413E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19#1044620  PowerPoint - Main Roads logo [Read-Only]" id="{1D138DA5-81D3-44B2-97A4-9378934422C8}" vid="{51D78CDB-B62E-4CB7-920A-CE70B9413E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ain Roads-Blue">
    <a:dk1>
      <a:sysClr val="windowText" lastClr="000000"/>
    </a:dk1>
    <a:lt1>
      <a:sysClr val="window" lastClr="FFFFFF"/>
    </a:lt1>
    <a:dk2>
      <a:srgbClr val="0F1F5F"/>
    </a:dk2>
    <a:lt2>
      <a:srgbClr val="FFFFFF"/>
    </a:lt2>
    <a:accent1>
      <a:srgbClr val="0061A7"/>
    </a:accent1>
    <a:accent2>
      <a:srgbClr val="00AEEF"/>
    </a:accent2>
    <a:accent3>
      <a:srgbClr val="858FB1"/>
    </a:accent3>
    <a:accent4>
      <a:srgbClr val="7FB0D3"/>
    </a:accent4>
    <a:accent5>
      <a:srgbClr val="80D3F4"/>
    </a:accent5>
    <a:accent6>
      <a:srgbClr val="58595B"/>
    </a:accent6>
    <a:hlink>
      <a:srgbClr val="58595B"/>
    </a:hlink>
    <a:folHlink>
      <a:srgbClr val="DCDDDE"/>
    </a:folHlink>
  </a:clrScheme>
  <a:fontScheme name="M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EF2BC579797A49AEEE6BC7EBECB6A0" ma:contentTypeVersion="11" ma:contentTypeDescription="Create a new document." ma:contentTypeScope="" ma:versionID="ec6a297a9ed860ecc26fcb49e9cac9ff">
  <xsd:schema xmlns:xsd="http://www.w3.org/2001/XMLSchema" xmlns:xs="http://www.w3.org/2001/XMLSchema" xmlns:p="http://schemas.microsoft.com/office/2006/metadata/properties" xmlns:ns3="51cb2afe-6645-4524-857a-95d2477541bf" xmlns:ns4="621ef25e-af53-41c2-b8d0-81948e9c8edc" targetNamespace="http://schemas.microsoft.com/office/2006/metadata/properties" ma:root="true" ma:fieldsID="7dd299f322f04f497786986abed54e00" ns3:_="" ns4:_="">
    <xsd:import namespace="51cb2afe-6645-4524-857a-95d2477541bf"/>
    <xsd:import namespace="621ef25e-af53-41c2-b8d0-81948e9c8e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b2afe-6645-4524-857a-95d247754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1ef25e-af53-41c2-b8d0-81948e9c8e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BE8A94-ECAB-4E6F-90DA-63C9D74AF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cb2afe-6645-4524-857a-95d2477541bf"/>
    <ds:schemaRef ds:uri="621ef25e-af53-41c2-b8d0-81948e9c8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E3B432-3501-45DD-AC26-7E12455FDB17}">
  <ds:schemaRefs>
    <ds:schemaRef ds:uri="http://schemas.microsoft.com/sharepoint/v3/contenttype/forms"/>
  </ds:schemaRefs>
</ds:datastoreItem>
</file>

<file path=customXml/itemProps3.xml><?xml version="1.0" encoding="utf-8"?>
<ds:datastoreItem xmlns:ds="http://schemas.openxmlformats.org/officeDocument/2006/customXml" ds:itemID="{D98EA9D9-D6DA-462F-A251-46ED9E7546E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1ef25e-af53-41c2-b8d0-81948e9c8edc"/>
    <ds:schemaRef ds:uri="51cb2afe-6645-4524-857a-95d2477541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 Main Roads logo</Template>
  <TotalTime>182</TotalTime>
  <Words>6840</Words>
  <Application>Microsoft Office PowerPoint</Application>
  <PresentationFormat>Widescreen</PresentationFormat>
  <Paragraphs>521</Paragraphs>
  <Slides>50</Slides>
  <Notes>41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50</vt:i4>
      </vt:variant>
    </vt:vector>
  </HeadingPairs>
  <TitlesOfParts>
    <vt:vector size="68" baseType="lpstr">
      <vt:lpstr>Arial</vt:lpstr>
      <vt:lpstr>Bradley Hand ITC</vt:lpstr>
      <vt:lpstr>Calibri</vt:lpstr>
      <vt:lpstr>Cavolini</vt:lpstr>
      <vt:lpstr>Helvetica</vt:lpstr>
      <vt:lpstr>Ink Free</vt:lpstr>
      <vt:lpstr>Modern Love Grunge</vt:lpstr>
      <vt:lpstr>MV Boli</vt:lpstr>
      <vt:lpstr>Open Sans</vt:lpstr>
      <vt:lpstr>Segoe Print</vt:lpstr>
      <vt:lpstr>Segoe UI</vt:lpstr>
      <vt:lpstr>Segoe UI Black</vt:lpstr>
      <vt:lpstr>Segoe UI Light</vt:lpstr>
      <vt:lpstr>Segoe UI Semilight</vt:lpstr>
      <vt:lpstr>Tempus Sans ITC</vt:lpstr>
      <vt:lpstr>Wingdings</vt:lpstr>
      <vt:lpstr>Office Theme</vt:lpstr>
      <vt:lpstr>Office Theme</vt:lpstr>
      <vt:lpstr>PowerPoint Presentation</vt:lpstr>
      <vt:lpstr>PowerPoint Presentation</vt:lpstr>
      <vt:lpstr>Crash and Inspection Based Black Spot Submissions Using Crash Map</vt:lpstr>
      <vt:lpstr>New Relational Video Assessment Application Road View</vt:lpstr>
      <vt:lpstr>Black Spot Program Guidelines and General Information </vt:lpstr>
      <vt:lpstr>State Black Spot Program Development and Management Guidelines</vt:lpstr>
      <vt:lpstr>2023-24 Timetable  </vt:lpstr>
      <vt:lpstr>State funded Black Spot Program Review</vt:lpstr>
      <vt:lpstr>Background</vt:lpstr>
      <vt:lpstr>Review process</vt:lpstr>
      <vt:lpstr>Overview of Review Findings</vt:lpstr>
      <vt:lpstr>Diving into the findings - administration </vt:lpstr>
      <vt:lpstr>Current action - administration </vt:lpstr>
      <vt:lpstr>Dive into the findings - funding </vt:lpstr>
      <vt:lpstr>Current action - funding </vt:lpstr>
      <vt:lpstr>Findings – governance and accountability </vt:lpstr>
      <vt:lpstr>Current action – governance and accountability</vt:lpstr>
      <vt:lpstr>Findings – program criteria</vt:lpstr>
      <vt:lpstr>Current action – program criteria</vt:lpstr>
      <vt:lpstr>Findings – stakeholder relationships and customer focus </vt:lpstr>
      <vt:lpstr>Current action – stakeholder relationships and customer focus </vt:lpstr>
      <vt:lpstr>Findings – treatment options and span</vt:lpstr>
      <vt:lpstr>Current action – treatment options and span</vt:lpstr>
      <vt:lpstr>Summation </vt:lpstr>
      <vt:lpstr>Questions &amp; Thank you</vt:lpstr>
      <vt:lpstr>Black Spot Data Analysis</vt:lpstr>
      <vt:lpstr>Background</vt:lpstr>
      <vt:lpstr>Metropolitan local roads – nomination numbers and outcomes</vt:lpstr>
      <vt:lpstr>Rural and remote local roads – nomination numbers and outcomes</vt:lpstr>
      <vt:lpstr>Metropolitan state roads – nomination numbers</vt:lpstr>
      <vt:lpstr>Regional state roads – nomination numbers</vt:lpstr>
      <vt:lpstr>Metropolitan local roads – basis of nomination</vt:lpstr>
      <vt:lpstr>Metropolitan local roads – BCR vs. RSA Approvals</vt:lpstr>
      <vt:lpstr>Metropolitan local roads – BCR vs. RSA funding</vt:lpstr>
      <vt:lpstr>Regional local roads, excluding the South West – basis of nomination</vt:lpstr>
      <vt:lpstr>Regional local roads, excluding the South West – BCR vs. RSA Approvals</vt:lpstr>
      <vt:lpstr>Regional local roads, excluding the South West – BCR vs. RSA funding</vt:lpstr>
      <vt:lpstr>Regional local roads, the South West – basis of nomination</vt:lpstr>
      <vt:lpstr>Regional local roads, the South West – BCR vs. RSA approvals</vt:lpstr>
      <vt:lpstr>Regional local roads, the South West – BCR vs. RSA funding</vt:lpstr>
      <vt:lpstr>Regional State roads – approved projects</vt:lpstr>
      <vt:lpstr>Regional State roads - funding </vt:lpstr>
      <vt:lpstr>Of interest – all crashes 2016-2020 by month</vt:lpstr>
      <vt:lpstr>Of interest – all metropolitan crashes 2016-2020  by month</vt:lpstr>
      <vt:lpstr>Reoccurring pattern – all crashes 2016-2020 monthly</vt:lpstr>
      <vt:lpstr>Of interest – day of the week patterns</vt:lpstr>
      <vt:lpstr>Confirmation – fatality crashes and speed</vt:lpstr>
      <vt:lpstr>Speed – State and Local roads</vt:lpstr>
      <vt:lpstr>State and Local roads – something to think about</vt:lpstr>
      <vt:lpstr>Thankyou</vt:lpstr>
    </vt:vector>
  </TitlesOfParts>
  <Company>Main Roads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CLARKE Jasmin (CCO/A)</dc:creator>
  <cp:lastModifiedBy>SHRESTHA Ashish (PDO)</cp:lastModifiedBy>
  <cp:revision>22</cp:revision>
  <cp:lastPrinted>2019-12-06T04:25:34Z</cp:lastPrinted>
  <dcterms:created xsi:type="dcterms:W3CDTF">2020-02-26T04:15:13Z</dcterms:created>
  <dcterms:modified xsi:type="dcterms:W3CDTF">2022-04-27T00:26:30Z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0x010100E3EF2BC579797A49AEEE6BC7EBECB6A0</vt:lpwstr>
  </property>
</Properties>
</file>